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101"/>
  </p:notesMasterIdLst>
  <p:sldIdLst>
    <p:sldId id="256" r:id="rId2"/>
    <p:sldId id="345" r:id="rId3"/>
    <p:sldId id="384" r:id="rId4"/>
    <p:sldId id="413" r:id="rId5"/>
    <p:sldId id="385" r:id="rId6"/>
    <p:sldId id="386" r:id="rId7"/>
    <p:sldId id="387" r:id="rId8"/>
    <p:sldId id="365" r:id="rId9"/>
    <p:sldId id="366" r:id="rId10"/>
    <p:sldId id="394" r:id="rId11"/>
    <p:sldId id="346" r:id="rId12"/>
    <p:sldId id="347" r:id="rId13"/>
    <p:sldId id="313" r:id="rId14"/>
    <p:sldId id="351" r:id="rId15"/>
    <p:sldId id="341" r:id="rId16"/>
    <p:sldId id="389" r:id="rId17"/>
    <p:sldId id="395" r:id="rId18"/>
    <p:sldId id="348" r:id="rId19"/>
    <p:sldId id="350" r:id="rId20"/>
    <p:sldId id="352" r:id="rId21"/>
    <p:sldId id="390" r:id="rId22"/>
    <p:sldId id="353" r:id="rId23"/>
    <p:sldId id="400" r:id="rId24"/>
    <p:sldId id="406" r:id="rId25"/>
    <p:sldId id="407" r:id="rId26"/>
    <p:sldId id="401" r:id="rId27"/>
    <p:sldId id="408" r:id="rId28"/>
    <p:sldId id="388" r:id="rId29"/>
    <p:sldId id="396" r:id="rId30"/>
    <p:sldId id="373" r:id="rId31"/>
    <p:sldId id="374" r:id="rId32"/>
    <p:sldId id="377" r:id="rId33"/>
    <p:sldId id="378" r:id="rId34"/>
    <p:sldId id="375" r:id="rId35"/>
    <p:sldId id="379" r:id="rId36"/>
    <p:sldId id="381" r:id="rId37"/>
    <p:sldId id="376" r:id="rId38"/>
    <p:sldId id="391" r:id="rId39"/>
    <p:sldId id="397" r:id="rId40"/>
    <p:sldId id="361" r:id="rId41"/>
    <p:sldId id="354" r:id="rId42"/>
    <p:sldId id="355" r:id="rId43"/>
    <p:sldId id="356" r:id="rId44"/>
    <p:sldId id="393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398" r:id="rId55"/>
    <p:sldId id="357" r:id="rId56"/>
    <p:sldId id="358" r:id="rId57"/>
    <p:sldId id="359" r:id="rId58"/>
    <p:sldId id="392" r:id="rId59"/>
    <p:sldId id="360" r:id="rId60"/>
    <p:sldId id="344" r:id="rId61"/>
    <p:sldId id="443" r:id="rId62"/>
    <p:sldId id="442" r:id="rId63"/>
    <p:sldId id="441" r:id="rId64"/>
    <p:sldId id="440" r:id="rId65"/>
    <p:sldId id="439" r:id="rId66"/>
    <p:sldId id="438" r:id="rId67"/>
    <p:sldId id="437" r:id="rId68"/>
    <p:sldId id="436" r:id="rId69"/>
    <p:sldId id="435" r:id="rId70"/>
    <p:sldId id="434" r:id="rId71"/>
    <p:sldId id="402" r:id="rId72"/>
    <p:sldId id="409" r:id="rId73"/>
    <p:sldId id="410" r:id="rId74"/>
    <p:sldId id="411" r:id="rId75"/>
    <p:sldId id="412" r:id="rId76"/>
    <p:sldId id="368" r:id="rId77"/>
    <p:sldId id="369" r:id="rId78"/>
    <p:sldId id="370" r:id="rId79"/>
    <p:sldId id="371" r:id="rId80"/>
    <p:sldId id="424" r:id="rId81"/>
    <p:sldId id="425" r:id="rId82"/>
    <p:sldId id="426" r:id="rId83"/>
    <p:sldId id="427" r:id="rId84"/>
    <p:sldId id="428" r:id="rId85"/>
    <p:sldId id="433" r:id="rId86"/>
    <p:sldId id="429" r:id="rId87"/>
    <p:sldId id="430" r:id="rId88"/>
    <p:sldId id="431" r:id="rId89"/>
    <p:sldId id="432" r:id="rId90"/>
    <p:sldId id="399" r:id="rId91"/>
    <p:sldId id="363" r:id="rId92"/>
    <p:sldId id="364" r:id="rId93"/>
    <p:sldId id="372" r:id="rId94"/>
    <p:sldId id="403" r:id="rId95"/>
    <p:sldId id="404" r:id="rId96"/>
    <p:sldId id="382" r:id="rId97"/>
    <p:sldId id="314" r:id="rId98"/>
    <p:sldId id="405" r:id="rId99"/>
    <p:sldId id="316" r:id="rId100"/>
  </p:sldIdLst>
  <p:sldSz cx="9144000" cy="6858000" type="screen4x3"/>
  <p:notesSz cx="6400800" cy="8686800"/>
  <p:embeddedFontLst>
    <p:embeddedFont>
      <p:font typeface="MT Extra" panose="05050102010205020202" pitchFamily="18" charset="2"/>
      <p:regular r:id="rId102"/>
    </p:embeddedFont>
    <p:embeddedFont>
      <p:font typeface="Monotype Sorts" panose="01010601010101010101" pitchFamily="2" charset="2"/>
      <p:regular r:id="rId103"/>
    </p:embeddedFont>
    <p:embeddedFont>
      <p:font typeface="French Script MT" panose="03020402040607040605" pitchFamily="66" charset="0"/>
      <p:regular r:id="rId104"/>
    </p:embeddedFont>
    <p:embeddedFont>
      <p:font typeface="Euclid Symbol" panose="05050102010706020507" pitchFamily="18" charset="2"/>
      <p:regular r:id="rId105"/>
      <p:bold r:id="rId106"/>
      <p:italic r:id="rId107"/>
      <p:boldItalic r:id="rId108"/>
    </p:embeddedFont>
    <p:embeddedFont>
      <p:font typeface="Comic Sans MS" panose="030F0702030302020204" pitchFamily="66" charset="0"/>
      <p:regular r:id="rId109"/>
      <p:bold r:id="rId110"/>
    </p:embeddedFont>
  </p:embeddedFontLst>
  <p:custDataLst>
    <p:tags r:id="rId1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FFFF"/>
    <a:srgbClr val="FF0080"/>
    <a:srgbClr val="FF00A0"/>
    <a:srgbClr val="FF00FF"/>
    <a:srgbClr val="FF0000"/>
    <a:srgbClr val="FFFF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025" autoAdjust="0"/>
    <p:restoredTop sz="94660"/>
  </p:normalViewPr>
  <p:slideViewPr>
    <p:cSldViewPr>
      <p:cViewPr>
        <p:scale>
          <a:sx n="98" d="100"/>
          <a:sy n="98" d="100"/>
        </p:scale>
        <p:origin x="1854" y="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.fntdata"/><Relationship Id="rId110" Type="http://schemas.openxmlformats.org/officeDocument/2006/relationships/font" Target="fonts/font9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98.xml"/><Relationship Id="rId1" Type="http://schemas.openxmlformats.org/officeDocument/2006/relationships/slide" Target="slides/slide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0"/>
            <a:ext cx="2773362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0875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4075" y="4125913"/>
            <a:ext cx="4692650" cy="39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1825"/>
            <a:ext cx="2773362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fld id="{A9C4408B-0818-43DF-85F3-730A12EA5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49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C4408B-0818-43DF-85F3-730A12EA58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8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49523-4494-453A-A4C0-6B9FEBC62591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5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Euclid 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Euclid 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3624263" y="268605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21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18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20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996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18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5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420"/>
            <a:ext cx="8382000" cy="196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1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6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17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8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1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20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2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3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23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2098675" y="2667000"/>
            <a:ext cx="49466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2400">
                <a:latin typeface="Arial" pitchFamily="34" charset="0"/>
              </a:rPr>
              <a:t>Lecture Notes:  Frequency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1739900" y="3013075"/>
            <a:ext cx="5664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Ideal Lowpass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</p:spPr>
        <p:txBody>
          <a:bodyPr/>
          <a:lstStyle/>
          <a:p>
            <a:r>
              <a:rPr lang="en-US" altLang="en-US" smtClean="0"/>
              <a:t>Ideal Lowpass Filter</a:t>
            </a:r>
          </a:p>
        </p:txBody>
      </p:sp>
      <p:pic>
        <p:nvPicPr>
          <p:cNvPr id="13315" name="Picture 14" descr="LPF-ideal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20938"/>
            <a:ext cx="2741613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3" descr="lpf-ideal-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10" descr="dis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11"/>
          <p:cNvSpPr txBox="1">
            <a:spLocks noChangeArrowheads="1"/>
          </p:cNvSpPr>
          <p:nvPr/>
        </p:nvSpPr>
        <p:spPr bwMode="auto">
          <a:xfrm>
            <a:off x="592138" y="5424488"/>
            <a:ext cx="233910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Fourier Domain Rep.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3262313" y="5424488"/>
            <a:ext cx="264367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Spatial Representation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6515100" y="5424488"/>
            <a:ext cx="17636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800" dirty="0"/>
              <a:t>Central Profile</a:t>
            </a:r>
          </a:p>
        </p:txBody>
      </p:sp>
      <p:sp>
        <p:nvSpPr>
          <p:cNvPr id="13321" name="Rectangle 15"/>
          <p:cNvSpPr>
            <a:spLocks noChangeAspect="1" noChangeArrowheads="1"/>
          </p:cNvSpPr>
          <p:nvPr/>
        </p:nvSpPr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3322" name="Text Box 16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 dirty="0"/>
              <a:t>Image size: 512x512</a:t>
            </a:r>
          </a:p>
          <a:p>
            <a:r>
              <a:rPr lang="en-US" altLang="en-US" sz="1600" dirty="0"/>
              <a:t>FD filter radius: 16</a:t>
            </a:r>
          </a:p>
        </p:txBody>
      </p:sp>
      <p:sp>
        <p:nvSpPr>
          <p:cNvPr id="13323" name="AutoShape 19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Multiply by this, or …</a:t>
            </a:r>
          </a:p>
        </p:txBody>
      </p:sp>
      <p:sp>
        <p:nvSpPr>
          <p:cNvPr id="13324" name="AutoShape 20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45"/>
          <p:cNvSpPr txBox="1">
            <a:spLocks noChangeArrowheads="1"/>
          </p:cNvSpPr>
          <p:nvPr/>
        </p:nvSpPr>
        <p:spPr bwMode="auto">
          <a:xfrm>
            <a:off x="3262313" y="5424488"/>
            <a:ext cx="264367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14339" name="Text Box 1046"/>
          <p:cNvSpPr txBox="1">
            <a:spLocks noChangeArrowheads="1"/>
          </p:cNvSpPr>
          <p:nvPr/>
        </p:nvSpPr>
        <p:spPr bwMode="auto">
          <a:xfrm>
            <a:off x="6515100" y="5424488"/>
            <a:ext cx="17636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Central Profile</a:t>
            </a:r>
          </a:p>
        </p:txBody>
      </p:sp>
      <p:pic>
        <p:nvPicPr>
          <p:cNvPr id="14340" name="Picture 1038" descr="LPF-ideal-r0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17763"/>
            <a:ext cx="274161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037" descr="lpf-ideal-sd-r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1036" descr="lpf-ideal-fd-r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</p:spPr>
        <p:txBody>
          <a:bodyPr/>
          <a:lstStyle/>
          <a:p>
            <a:r>
              <a:rPr lang="en-US" altLang="en-US" smtClean="0"/>
              <a:t>Ideal Lowpass Filter</a:t>
            </a:r>
          </a:p>
        </p:txBody>
      </p:sp>
      <p:sp>
        <p:nvSpPr>
          <p:cNvPr id="14344" name="Rectangle 1034"/>
          <p:cNvSpPr>
            <a:spLocks noChangeAspect="1" noChangeArrowheads="1"/>
          </p:cNvSpPr>
          <p:nvPr/>
        </p:nvSpPr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4346" name="AutoShape 1047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Multiply by this, or …</a:t>
            </a:r>
          </a:p>
        </p:txBody>
      </p:sp>
      <p:sp>
        <p:nvSpPr>
          <p:cNvPr id="14347" name="AutoShape 1048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sp>
        <p:nvSpPr>
          <p:cNvPr id="14351" name="Text Box 11"/>
          <p:cNvSpPr txBox="1">
            <a:spLocks noChangeArrowheads="1"/>
          </p:cNvSpPr>
          <p:nvPr/>
        </p:nvSpPr>
        <p:spPr bwMode="auto">
          <a:xfrm>
            <a:off x="592138" y="5424488"/>
            <a:ext cx="233910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16" name="Text Box 1035"/>
          <p:cNvSpPr txBox="1">
            <a:spLocks noChangeArrowheads="1"/>
          </p:cNvSpPr>
          <p:nvPr/>
        </p:nvSpPr>
        <p:spPr bwMode="auto">
          <a:xfrm>
            <a:off x="6325142" y="1371600"/>
            <a:ext cx="2153154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filter radius: 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39838" y="1406525"/>
            <a:ext cx="6664325" cy="579438"/>
          </a:xfrm>
        </p:spPr>
        <p:txBody>
          <a:bodyPr wrap="none">
            <a:spAutoFit/>
          </a:bodyPr>
          <a:lstStyle/>
          <a:p>
            <a:r>
              <a:rPr lang="en-US" altLang="en-US" sz="3200" smtClean="0"/>
              <a:t>Power Spectrum and Phase of an Image</a:t>
            </a:r>
          </a:p>
        </p:txBody>
      </p:sp>
      <p:pic>
        <p:nvPicPr>
          <p:cNvPr id="15364" name="Picture 20" descr="trains-512-FFT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15365" name="Picture 21" descr="trains-512-FFT-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5366" name="Text Box 22"/>
          <p:cNvSpPr txBox="1">
            <a:spLocks noChangeArrowheads="1"/>
          </p:cNvSpPr>
          <p:nvPr/>
        </p:nvSpPr>
        <p:spPr bwMode="auto">
          <a:xfrm>
            <a:off x="873125" y="542448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sp>
        <p:nvSpPr>
          <p:cNvPr id="15367" name="Text Box 23"/>
          <p:cNvSpPr txBox="1">
            <a:spLocks noChangeArrowheads="1"/>
          </p:cNvSpPr>
          <p:nvPr/>
        </p:nvSpPr>
        <p:spPr bwMode="auto">
          <a:xfrm>
            <a:off x="3609975" y="5424488"/>
            <a:ext cx="193995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Power Spectrum</a:t>
            </a:r>
          </a:p>
        </p:txBody>
      </p:sp>
      <p:sp>
        <p:nvSpPr>
          <p:cNvPr id="15368" name="Text Box 24"/>
          <p:cNvSpPr txBox="1">
            <a:spLocks noChangeArrowheads="1"/>
          </p:cNvSpPr>
          <p:nvPr/>
        </p:nvSpPr>
        <p:spPr bwMode="auto">
          <a:xfrm>
            <a:off x="6996113" y="5424488"/>
            <a:ext cx="795411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Phase</a:t>
            </a:r>
          </a:p>
        </p:txBody>
      </p:sp>
      <p:pic>
        <p:nvPicPr>
          <p:cNvPr id="15372" name="Picture 1034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37" descr="di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Text Box 1038"/>
          <p:cNvSpPr txBox="1">
            <a:spLocks noChangeArrowheads="1"/>
          </p:cNvSpPr>
          <p:nvPr/>
        </p:nvSpPr>
        <p:spPr bwMode="auto">
          <a:xfrm>
            <a:off x="6480175" y="5418138"/>
            <a:ext cx="183896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Ideal LPF in FD</a:t>
            </a:r>
          </a:p>
        </p:txBody>
      </p:sp>
      <p:sp>
        <p:nvSpPr>
          <p:cNvPr id="16388" name="Text Box 1033"/>
          <p:cNvSpPr txBox="1">
            <a:spLocks noChangeArrowheads="1"/>
          </p:cNvSpPr>
          <p:nvPr/>
        </p:nvSpPr>
        <p:spPr bwMode="auto">
          <a:xfrm>
            <a:off x="873125" y="5422900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pic>
        <p:nvPicPr>
          <p:cNvPr id="16389" name="Picture 1034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0" name="Text Box 1031"/>
          <p:cNvSpPr txBox="1">
            <a:spLocks noChangeArrowheads="1"/>
          </p:cNvSpPr>
          <p:nvPr/>
        </p:nvSpPr>
        <p:spPr bwMode="auto">
          <a:xfrm>
            <a:off x="3609975" y="5422900"/>
            <a:ext cx="193995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Power Spectrum</a:t>
            </a:r>
          </a:p>
        </p:txBody>
      </p:sp>
      <p:pic>
        <p:nvPicPr>
          <p:cNvPr id="16391" name="Picture 1036" descr="trains-512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2" name="Rectangle 1039"/>
          <p:cNvSpPr>
            <a:spLocks noChangeArrowheads="1"/>
          </p:cNvSpPr>
          <p:nvPr/>
        </p:nvSpPr>
        <p:spPr bwMode="auto">
          <a:xfrm>
            <a:off x="304800" y="1333500"/>
            <a:ext cx="403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3600">
                <a:solidFill>
                  <a:schemeClr val="tx2"/>
                </a:solidFill>
                <a:latin typeface="Times New Roman" pitchFamily="18" charset="0"/>
              </a:rPr>
              <a:t>Ideal Lowpass Filter</a:t>
            </a:r>
          </a:p>
        </p:txBody>
      </p:sp>
      <p:sp>
        <p:nvSpPr>
          <p:cNvPr id="16393" name="Text Box 1041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filter radius: 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0"/>
          <p:cNvSpPr txBox="1">
            <a:spLocks noChangeArrowheads="1"/>
          </p:cNvSpPr>
          <p:nvPr/>
        </p:nvSpPr>
        <p:spPr bwMode="auto">
          <a:xfrm>
            <a:off x="6504127" y="542448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sp>
        <p:nvSpPr>
          <p:cNvPr id="17411" name="Text Box 18"/>
          <p:cNvSpPr txBox="1">
            <a:spLocks noChangeArrowheads="1"/>
          </p:cNvSpPr>
          <p:nvPr/>
        </p:nvSpPr>
        <p:spPr bwMode="auto">
          <a:xfrm>
            <a:off x="858838" y="5424488"/>
            <a:ext cx="1802096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Filtered Image</a:t>
            </a:r>
          </a:p>
        </p:txBody>
      </p:sp>
      <p:pic>
        <p:nvPicPr>
          <p:cNvPr id="17412" name="Picture 21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19" descr="trains_L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16" descr="trains-512-ilpf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62200"/>
            <a:ext cx="2741612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3144838" y="5424488"/>
            <a:ext cx="288412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Power Spectrum</a:t>
            </a:r>
          </a:p>
        </p:txBody>
      </p:sp>
      <p:sp>
        <p:nvSpPr>
          <p:cNvPr id="17416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Ideal Lowpass Filter</a:t>
            </a:r>
          </a:p>
        </p:txBody>
      </p:sp>
      <p:sp>
        <p:nvSpPr>
          <p:cNvPr id="17417" name="Text Box 22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filter radius: 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1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19" descr="trains_L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16" descr="trains-512-ilpf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62200"/>
            <a:ext cx="2741612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7" name="Text Box 9"/>
          <p:cNvSpPr txBox="1">
            <a:spLocks noChangeArrowheads="1"/>
          </p:cNvSpPr>
          <p:nvPr/>
        </p:nvSpPr>
        <p:spPr bwMode="auto">
          <a:xfrm>
            <a:off x="3144838" y="5424488"/>
            <a:ext cx="288412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Power Spectrum</a:t>
            </a:r>
          </a:p>
        </p:txBody>
      </p:sp>
      <p:sp>
        <p:nvSpPr>
          <p:cNvPr id="18438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Ideal Lowpass Filter</a:t>
            </a:r>
          </a:p>
        </p:txBody>
      </p:sp>
      <p:sp>
        <p:nvSpPr>
          <p:cNvPr id="18439" name="Text Box 22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filter radius: 16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873265" y="542448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489700" y="5424488"/>
            <a:ext cx="1802096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Filtered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1671638" y="3013075"/>
            <a:ext cx="5800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Ideal Highpass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2" descr="hpf-ideal-sd-r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59025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11" descr="hpf-ideal-fd-r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59025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</p:spPr>
        <p:txBody>
          <a:bodyPr/>
          <a:lstStyle/>
          <a:p>
            <a:r>
              <a:rPr lang="en-US" altLang="en-US" smtClean="0"/>
              <a:t>Ideal Highpass Filter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593725" y="5424488"/>
            <a:ext cx="233910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3262313" y="5424488"/>
            <a:ext cx="264367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6515100" y="5424488"/>
            <a:ext cx="17636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Central Profile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radius: 16</a:t>
            </a:r>
          </a:p>
        </p:txBody>
      </p:sp>
      <p:sp>
        <p:nvSpPr>
          <p:cNvPr id="20489" name="AutoShape 14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blurRad="635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 dirty="0"/>
              <a:t>Multiply by this, or …</a:t>
            </a:r>
          </a:p>
        </p:txBody>
      </p:sp>
      <p:sp>
        <p:nvSpPr>
          <p:cNvPr id="20490" name="AutoShape 15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blurRad="63500"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pic>
        <p:nvPicPr>
          <p:cNvPr id="20494" name="Picture 14" descr="hpf-ideal-fd-r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59025"/>
            <a:ext cx="2743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3" descr="HPF-ideal-r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19350"/>
            <a:ext cx="2741613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0"/>
          <p:cNvSpPr txBox="1">
            <a:spLocks noChangeArrowheads="1"/>
          </p:cNvSpPr>
          <p:nvPr/>
        </p:nvSpPr>
        <p:spPr bwMode="auto">
          <a:xfrm>
            <a:off x="6454775" y="5418138"/>
            <a:ext cx="1890261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Ideal HPF in FD</a:t>
            </a:r>
          </a:p>
        </p:txBody>
      </p:sp>
      <p:sp>
        <p:nvSpPr>
          <p:cNvPr id="21507" name="Text Box 15"/>
          <p:cNvSpPr txBox="1">
            <a:spLocks noChangeArrowheads="1"/>
          </p:cNvSpPr>
          <p:nvPr/>
        </p:nvSpPr>
        <p:spPr bwMode="auto">
          <a:xfrm>
            <a:off x="873125" y="541813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21508" name="Picture 16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 Box 17"/>
          <p:cNvSpPr txBox="1">
            <a:spLocks noChangeArrowheads="1"/>
          </p:cNvSpPr>
          <p:nvPr/>
        </p:nvSpPr>
        <p:spPr bwMode="auto">
          <a:xfrm>
            <a:off x="3609975" y="5416550"/>
            <a:ext cx="193995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pic>
        <p:nvPicPr>
          <p:cNvPr id="21510" name="Picture 18" descr="trains-512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14" descr="hpf-ideal-fd-r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59025"/>
            <a:ext cx="2743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2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</p:spPr>
        <p:txBody>
          <a:bodyPr/>
          <a:lstStyle/>
          <a:p>
            <a:r>
              <a:rPr lang="en-US" altLang="en-US" smtClean="0"/>
              <a:t>Ideal Highpass Filter</a:t>
            </a:r>
          </a:p>
        </p:txBody>
      </p:sp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radius: 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153400" cy="723900"/>
          </a:xfrm>
        </p:spPr>
        <p:txBody>
          <a:bodyPr/>
          <a:lstStyle/>
          <a:p>
            <a:r>
              <a:rPr lang="en-US" altLang="en-US" sz="3200" smtClean="0"/>
              <a:t>Convolution Property of the Fourier Transform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437515"/>
              </p:ext>
            </p:extLst>
          </p:nvPr>
        </p:nvGraphicFramePr>
        <p:xfrm>
          <a:off x="533400" y="2324100"/>
          <a:ext cx="499110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4" imgW="2501640" imgH="1422360" progId="Equation.DSMT4">
                  <p:embed/>
                </p:oleObj>
              </mc:Choice>
              <mc:Fallback>
                <p:oleObj name="Equation" r:id="rId4" imgW="2501640" imgH="1422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24100"/>
                        <a:ext cx="4991100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800600" y="3619500"/>
            <a:ext cx="3673475" cy="2225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dirty="0"/>
              <a:t>The Fourier Transform of a convolution equals the product of the Fourier Transforms.  Similarly, the Fourier Transform of a </a:t>
            </a:r>
            <a:r>
              <a:rPr lang="en-US" altLang="en-US" dirty="0" smtClean="0"/>
              <a:t>product </a:t>
            </a:r>
            <a:r>
              <a:rPr lang="en-US" altLang="en-US" dirty="0"/>
              <a:t>is the </a:t>
            </a:r>
            <a:r>
              <a:rPr lang="en-US" altLang="en-US" dirty="0" smtClean="0"/>
              <a:t>convolution </a:t>
            </a:r>
            <a:r>
              <a:rPr lang="en-US" altLang="en-US" dirty="0"/>
              <a:t>of the Fourier Transforms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400800" y="2324100"/>
            <a:ext cx="2009775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>
                <a:latin typeface="Times New Roman" pitchFamily="18" charset="0"/>
              </a:rPr>
              <a:t>* = convolution</a:t>
            </a:r>
          </a:p>
          <a:p>
            <a:r>
              <a:rPr lang="en-US" altLang="en-US">
                <a:latin typeface="Times New Roman" pitchFamily="18" charset="0"/>
                <a:cs typeface="Times New Roman" pitchFamily="18" charset="0"/>
              </a:rPr>
              <a:t> · = multiplication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35" descr="trains-512-ih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62200"/>
            <a:ext cx="2741612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1034" descr="trains-512-i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026"/>
          <p:cNvSpPr txBox="1">
            <a:spLocks noChangeArrowheads="1"/>
          </p:cNvSpPr>
          <p:nvPr/>
        </p:nvSpPr>
        <p:spPr bwMode="auto">
          <a:xfrm>
            <a:off x="6511925" y="542448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22533" name="Picture 1027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Text Box 1028"/>
          <p:cNvSpPr txBox="1">
            <a:spLocks noChangeArrowheads="1"/>
          </p:cNvSpPr>
          <p:nvPr/>
        </p:nvSpPr>
        <p:spPr bwMode="auto">
          <a:xfrm>
            <a:off x="771525" y="542448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22535" name="Text Box 1031"/>
          <p:cNvSpPr txBox="1">
            <a:spLocks noChangeArrowheads="1"/>
          </p:cNvSpPr>
          <p:nvPr/>
        </p:nvSpPr>
        <p:spPr bwMode="auto">
          <a:xfrm>
            <a:off x="3144838" y="5424488"/>
            <a:ext cx="288412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Power Spectrum</a:t>
            </a:r>
          </a:p>
        </p:txBody>
      </p:sp>
      <p:sp>
        <p:nvSpPr>
          <p:cNvPr id="22536" name="Rectangle 1032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Ideal Highpass Filter</a:t>
            </a:r>
          </a:p>
        </p:txBody>
      </p:sp>
      <p:sp>
        <p:nvSpPr>
          <p:cNvPr id="22537" name="Text Box 1036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radius: 16</a:t>
            </a:r>
          </a:p>
        </p:txBody>
      </p:sp>
      <p:sp>
        <p:nvSpPr>
          <p:cNvPr id="22541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/>
          <p:cNvSpPr txBox="1">
            <a:spLocks noChangeArrowheads="1"/>
          </p:cNvSpPr>
          <p:nvPr/>
        </p:nvSpPr>
        <p:spPr bwMode="auto">
          <a:xfrm>
            <a:off x="873125" y="542448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23555" name="Text Box 1028"/>
          <p:cNvSpPr txBox="1">
            <a:spLocks noChangeArrowheads="1"/>
          </p:cNvSpPr>
          <p:nvPr/>
        </p:nvSpPr>
        <p:spPr bwMode="auto">
          <a:xfrm>
            <a:off x="6410325" y="542448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pic>
        <p:nvPicPr>
          <p:cNvPr id="23556" name="Picture 1027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1034" descr="trains-512-i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1035" descr="trains-512-ihpf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362200"/>
            <a:ext cx="2741612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9" name="Text Box 1031"/>
          <p:cNvSpPr txBox="1">
            <a:spLocks noChangeArrowheads="1"/>
          </p:cNvSpPr>
          <p:nvPr/>
        </p:nvSpPr>
        <p:spPr bwMode="auto">
          <a:xfrm>
            <a:off x="3144838" y="5424488"/>
            <a:ext cx="288412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Power Spectrum</a:t>
            </a:r>
          </a:p>
        </p:txBody>
      </p:sp>
      <p:sp>
        <p:nvSpPr>
          <p:cNvPr id="23560" name="Rectangle 1032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Ideal Highpass Filter</a:t>
            </a:r>
          </a:p>
        </p:txBody>
      </p:sp>
      <p:sp>
        <p:nvSpPr>
          <p:cNvPr id="23561" name="Text Box 1036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radius: 16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4" descr="trains-512-ih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Text Box 15"/>
          <p:cNvSpPr txBox="1">
            <a:spLocks noChangeArrowheads="1"/>
          </p:cNvSpPr>
          <p:nvPr/>
        </p:nvSpPr>
        <p:spPr bwMode="auto">
          <a:xfrm>
            <a:off x="3590925" y="542448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pic>
        <p:nvPicPr>
          <p:cNvPr id="24580" name="Picture 12" descr="trains-512-ihpf-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Text Box 13"/>
          <p:cNvSpPr txBox="1">
            <a:spLocks noChangeArrowheads="1"/>
          </p:cNvSpPr>
          <p:nvPr/>
        </p:nvSpPr>
        <p:spPr bwMode="auto">
          <a:xfrm>
            <a:off x="904875" y="5424488"/>
            <a:ext cx="1705916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Positive Pixels</a:t>
            </a:r>
          </a:p>
        </p:txBody>
      </p:sp>
      <p:pic>
        <p:nvPicPr>
          <p:cNvPr id="24582" name="Picture 11" descr="trains-512-ihpf-n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 Box 4"/>
          <p:cNvSpPr txBox="1">
            <a:spLocks noChangeArrowheads="1"/>
          </p:cNvSpPr>
          <p:nvPr/>
        </p:nvSpPr>
        <p:spPr bwMode="auto">
          <a:xfrm>
            <a:off x="6475413" y="5424488"/>
            <a:ext cx="183896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Negative Pixels</a:t>
            </a:r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4038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Ideal Highpass Filter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radius: 16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1584325" y="3013075"/>
            <a:ext cx="5975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Ideal Bandpass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4876800" cy="723900"/>
          </a:xfrm>
        </p:spPr>
        <p:txBody>
          <a:bodyPr/>
          <a:lstStyle/>
          <a:p>
            <a:r>
              <a:rPr lang="en-US" altLang="en-US" smtClean="0"/>
              <a:t>Ideal Bandpass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76400"/>
            <a:ext cx="83820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A bandpass filter is created by </a:t>
            </a:r>
          </a:p>
          <a:p>
            <a:pPr marL="457200" indent="-457200">
              <a:buFontTx/>
              <a:buAutoNum type="arabicParenBoth"/>
              <a:defRPr/>
            </a:pPr>
            <a:r>
              <a:rPr lang="en-US" sz="1800" dirty="0">
                <a:latin typeface="+mj-lt"/>
              </a:rPr>
              <a:t>subtracting a FD radius </a:t>
            </a:r>
            <a:r>
              <a:rPr lang="en-US" sz="1800" dirty="0">
                <a:latin typeface="+mj-lt"/>
                <a:sym typeface="Symbol"/>
              </a:rPr>
              <a:t></a:t>
            </a:r>
            <a:r>
              <a:rPr lang="en-US" sz="1800" baseline="-25000" dirty="0">
                <a:latin typeface="+mj-lt"/>
                <a:sym typeface="Symbol"/>
              </a:rPr>
              <a:t>2</a:t>
            </a:r>
            <a:r>
              <a:rPr lang="en-US" sz="1800" dirty="0">
                <a:latin typeface="+mj-lt"/>
              </a:rPr>
              <a:t> lowpass filtered image from a FD radius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 lowpass filtered image, where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2</a:t>
            </a:r>
            <a:r>
              <a:rPr lang="en-US" sz="1800" baseline="-25000" dirty="0">
                <a:solidFill>
                  <a:srgbClr val="000000"/>
                </a:solidFill>
                <a:latin typeface="French Script MT"/>
                <a:sym typeface="Symbol"/>
              </a:rPr>
              <a:t> </a:t>
            </a:r>
            <a:r>
              <a:rPr lang="en-US" sz="1800" dirty="0">
                <a:solidFill>
                  <a:srgbClr val="000000"/>
                </a:solidFill>
                <a:latin typeface="French Script MT"/>
                <a:sym typeface="Symbol"/>
              </a:rPr>
              <a:t>&lt; 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, or </a:t>
            </a:r>
          </a:p>
          <a:p>
            <a:pPr marL="457200" indent="-457200">
              <a:buFontTx/>
              <a:buAutoNum type="arabicParenBoth"/>
              <a:defRPr/>
            </a:pP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convolving the image with a 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sym typeface="Symbol"/>
              </a:rPr>
              <a:t>matrix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that is the difference of the two lowpass </a:t>
            </a:r>
            <a:r>
              <a:rPr lang="en-US" sz="1800" dirty="0" err="1" smtClean="0">
                <a:solidFill>
                  <a:srgbClr val="000000"/>
                </a:solidFill>
                <a:latin typeface="Times New Roman"/>
                <a:sym typeface="Symbol"/>
              </a:rPr>
              <a:t>matrixs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.</a:t>
            </a:r>
            <a:endParaRPr lang="en-US" sz="18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1412" y="3124200"/>
            <a:ext cx="8561588" cy="2929354"/>
            <a:chOff x="201412" y="3124200"/>
            <a:chExt cx="8561588" cy="2929354"/>
          </a:xfrm>
        </p:grpSpPr>
        <p:grpSp>
          <p:nvGrpSpPr>
            <p:cNvPr id="12" name="Group 11"/>
            <p:cNvGrpSpPr/>
            <p:nvPr/>
          </p:nvGrpSpPr>
          <p:grpSpPr>
            <a:xfrm>
              <a:off x="201412" y="3124200"/>
              <a:ext cx="2799164" cy="2929354"/>
              <a:chOff x="201412" y="3124200"/>
              <a:chExt cx="2799164" cy="292935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 bwMode="auto">
              <a:xfrm>
                <a:off x="381000" y="3124200"/>
                <a:ext cx="2438400" cy="2438400"/>
              </a:xfrm>
              <a:prstGeom prst="rect">
                <a:avLst/>
              </a:prstGeom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9" name="TextBox 8"/>
              <p:cNvSpPr txBox="1"/>
              <p:nvPr/>
            </p:nvSpPr>
            <p:spPr bwMode="auto">
              <a:xfrm>
                <a:off x="201412" y="5715000"/>
                <a:ext cx="2799164" cy="33855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FD LP </a:t>
                </a:r>
                <a:r>
                  <a:rPr lang="en-US" sz="1600" dirty="0" smtClean="0"/>
                  <a:t>matrix </a:t>
                </a:r>
                <a:r>
                  <a:rPr lang="en-US" sz="1600" dirty="0"/>
                  <a:t>with radius </a:t>
                </a:r>
                <a:r>
                  <a:rPr lang="en-US" sz="1600" dirty="0">
                    <a:sym typeface="Symbol"/>
                  </a:rPr>
                  <a:t></a:t>
                </a:r>
                <a:r>
                  <a:rPr lang="en-US" sz="1600" baseline="-25000" dirty="0">
                    <a:sym typeface="Symbol"/>
                  </a:rPr>
                  <a:t>1</a:t>
                </a:r>
                <a:endParaRPr lang="en-US" sz="160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161197" y="3124200"/>
              <a:ext cx="2821606" cy="2929354"/>
              <a:chOff x="3161197" y="3124200"/>
              <a:chExt cx="2821606" cy="292935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3352800" y="3124200"/>
                <a:ext cx="2438400" cy="2438400"/>
              </a:xfrm>
              <a:prstGeom prst="rect">
                <a:avLst/>
              </a:prstGeom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8" name="TextBox 17"/>
              <p:cNvSpPr txBox="1"/>
              <p:nvPr/>
            </p:nvSpPr>
            <p:spPr bwMode="auto">
              <a:xfrm>
                <a:off x="3161197" y="5715000"/>
                <a:ext cx="2821606" cy="33855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>
                  <a:defRPr sz="1600"/>
                </a:lvl1pPr>
              </a:lstStyle>
              <a:p>
                <a:pPr>
                  <a:defRPr/>
                </a:pPr>
                <a:r>
                  <a:rPr lang="en-US" dirty="0" smtClean="0"/>
                  <a:t>FD LP matrix with radius </a:t>
                </a:r>
                <a:r>
                  <a:rPr lang="en-US" dirty="0" smtClean="0">
                    <a:sym typeface="Symbol"/>
                  </a:rPr>
                  <a:t></a:t>
                </a:r>
                <a:r>
                  <a:rPr lang="en-US" baseline="-25000" dirty="0" smtClean="0">
                    <a:sym typeface="Symbol"/>
                  </a:rPr>
                  <a:t>2</a:t>
                </a:r>
                <a:endParaRPr lang="en-US" baseline="-25000" dirty="0" smtClean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324600" y="3124200"/>
              <a:ext cx="2438400" cy="2929354"/>
              <a:chOff x="6324600" y="3124200"/>
              <a:chExt cx="2438400" cy="29293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324600" y="3124200"/>
                <a:ext cx="2438400" cy="2438400"/>
              </a:xfrm>
              <a:prstGeom prst="rect">
                <a:avLst/>
              </a:prstGeom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9" name="TextBox 18"/>
              <p:cNvSpPr txBox="1"/>
              <p:nvPr/>
            </p:nvSpPr>
            <p:spPr bwMode="auto">
              <a:xfrm>
                <a:off x="6497680" y="5715000"/>
                <a:ext cx="2092240" cy="338554"/>
              </a:xfrm>
              <a:prstGeom prst="rect">
                <a:avLst/>
              </a:prstGeom>
              <a:solidFill>
                <a:srgbClr val="FFFFCC"/>
              </a:solidFill>
              <a:effectLst>
                <a:outerShdw blurRad="38100" dist="635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>
                  <a:defRPr sz="1600"/>
                </a:lvl1pPr>
              </a:lstStyle>
              <a:p>
                <a:pPr>
                  <a:defRPr/>
                </a:pPr>
                <a:r>
                  <a:rPr lang="en-US" dirty="0" smtClean="0"/>
                  <a:t>FD BP matrix </a:t>
                </a:r>
                <a:r>
                  <a:rPr lang="en-US" dirty="0" smtClean="0">
                    <a:sym typeface="Symbol"/>
                  </a:rPr>
                  <a:t></a:t>
                </a:r>
                <a:r>
                  <a:rPr lang="en-US" baseline="-25000" dirty="0" smtClean="0">
                    <a:sym typeface="Symbol"/>
                  </a:rPr>
                  <a:t>1</a:t>
                </a:r>
                <a:r>
                  <a:rPr lang="en-US" dirty="0" smtClean="0">
                    <a:sym typeface="Symbol"/>
                  </a:rPr>
                  <a:t> -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</a:t>
                </a:r>
                <a:r>
                  <a:rPr lang="en-US" baseline="-25000" dirty="0" smtClean="0">
                    <a:sym typeface="Symbol"/>
                  </a:rPr>
                  <a:t>2</a:t>
                </a:r>
                <a:endParaRPr lang="en-US" baseline="-25000" dirty="0" smtClean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882900" y="3940175"/>
              <a:ext cx="3378200" cy="725488"/>
              <a:chOff x="2882900" y="3940175"/>
              <a:chExt cx="3378200" cy="725488"/>
            </a:xfrm>
          </p:grpSpPr>
          <p:sp>
            <p:nvSpPr>
              <p:cNvPr id="20" name="TextBox 19"/>
              <p:cNvSpPr txBox="1"/>
              <p:nvPr/>
            </p:nvSpPr>
            <p:spPr bwMode="auto">
              <a:xfrm>
                <a:off x="2882900" y="3940175"/>
                <a:ext cx="357188" cy="7080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4000" dirty="0">
                    <a:latin typeface="+mn-lt"/>
                  </a:rPr>
                  <a:t>-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 bwMode="auto">
              <a:xfrm>
                <a:off x="5807075" y="4019550"/>
                <a:ext cx="454025" cy="6461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3600" dirty="0">
                    <a:latin typeface="+mn-lt"/>
                  </a:rPr>
                  <a:t>=</a:t>
                </a:r>
              </a:p>
            </p:txBody>
          </p:sp>
        </p:grpSp>
      </p:grp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362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smtClean="0"/>
              <a:t>Ideal Bandpass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110" y="5257800"/>
            <a:ext cx="2281394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sz="1800" dirty="0"/>
              <a:t>image LPF radius </a:t>
            </a:r>
            <a:r>
              <a:rPr lang="en-US" sz="1800" dirty="0">
                <a:sym typeface="Symbol"/>
              </a:rPr>
              <a:t>1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1282" y="5257800"/>
            <a:ext cx="2318263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dirty="0"/>
              <a:t>image LPF radius </a:t>
            </a:r>
            <a:r>
              <a:rPr lang="en-US" dirty="0">
                <a:sym typeface="Symbol"/>
              </a:rPr>
              <a:t>2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61573" y="5257800"/>
            <a:ext cx="2654894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dirty="0"/>
              <a:t>image BPF radii </a:t>
            </a:r>
            <a:r>
              <a:rPr lang="en-US" dirty="0">
                <a:sym typeface="Symbol"/>
              </a:rPr>
              <a:t>1, 2</a:t>
            </a:r>
            <a:r>
              <a:rPr lang="en-US" dirty="0"/>
              <a:t>*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1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smtClean="0"/>
              <a:t>Ideal Bandpass Filter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832324" y="5257800"/>
            <a:ext cx="1838965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295049" y="5257800"/>
            <a:ext cx="2553904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 power spectrum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566502" y="5257800"/>
            <a:ext cx="1648208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1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0613"/>
            <a:ext cx="27416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smtClean="0"/>
              <a:t>Ideal Bandpass Filter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927703" y="5257800"/>
            <a:ext cx="1648207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original </a:t>
            </a:r>
            <a:r>
              <a:rPr lang="en-US" altLang="en-US" dirty="0" smtClean="0"/>
              <a:t>image</a:t>
            </a:r>
            <a:endParaRPr lang="en-US" altLang="en-US" dirty="0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295049" y="5257800"/>
            <a:ext cx="2553904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 power spectrum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471124" y="5257800"/>
            <a:ext cx="1838966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filtered </a:t>
            </a:r>
            <a:r>
              <a:rPr lang="en-US" altLang="en-US" dirty="0" smtClean="0"/>
              <a:t>image</a:t>
            </a:r>
            <a:r>
              <a:rPr lang="en-US" altLang="en-US" dirty="0"/>
              <a:t>*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0413" cy="723900"/>
          </a:xfrm>
        </p:spPr>
        <p:txBody>
          <a:bodyPr/>
          <a:lstStyle/>
          <a:p>
            <a:r>
              <a:rPr lang="en-US" altLang="en-US" smtClean="0"/>
              <a:t>A Different Ideal Bandpass Filter</a:t>
            </a:r>
          </a:p>
        </p:txBody>
      </p:sp>
      <p:pic>
        <p:nvPicPr>
          <p:cNvPr id="30723" name="Picture 11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10" descr="annu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2" descr="trains_BP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927702" y="5257800"/>
            <a:ext cx="1648208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3295049" y="5257800"/>
            <a:ext cx="2553904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 power spectrum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471124" y="5257800"/>
            <a:ext cx="1838965" cy="369332"/>
          </a:xfrm>
          <a:prstGeom prst="rect">
            <a:avLst/>
          </a:prstGeom>
          <a:solidFill>
            <a:srgbClr val="FFFFCC"/>
          </a:solidFill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2030413" y="3013075"/>
            <a:ext cx="5083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The Optimal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257800" y="1147763"/>
            <a:ext cx="3276600" cy="1066800"/>
          </a:xfrm>
        </p:spPr>
        <p:txBody>
          <a:bodyPr>
            <a:spAutoFit/>
          </a:bodyPr>
          <a:lstStyle/>
          <a:p>
            <a:r>
              <a:rPr lang="en-US" altLang="en-US" sz="3200" smtClean="0"/>
              <a:t>Convolution via Fourier Transform</a:t>
            </a:r>
          </a:p>
        </p:txBody>
      </p:sp>
      <p:grpSp>
        <p:nvGrpSpPr>
          <p:cNvPr id="5123" name="Group 9"/>
          <p:cNvGrpSpPr>
            <a:grpSpLocks/>
          </p:cNvGrpSpPr>
          <p:nvPr/>
        </p:nvGrpSpPr>
        <p:grpSpPr bwMode="auto">
          <a:xfrm>
            <a:off x="304800" y="1066800"/>
            <a:ext cx="1804988" cy="5029200"/>
            <a:chOff x="304800" y="1066800"/>
            <a:chExt cx="1804988" cy="5029200"/>
          </a:xfrm>
        </p:grpSpPr>
        <p:pic>
          <p:nvPicPr>
            <p:cNvPr id="166916" name="Picture 4" descr="3_tulips_original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9738" y="1066800"/>
              <a:ext cx="1535112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917" name="Picture 5" descr="convolution_mas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738" y="3810000"/>
              <a:ext cx="1535112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4" name="Text Box 6"/>
            <p:cNvSpPr txBox="1">
              <a:spLocks noChangeArrowheads="1"/>
            </p:cNvSpPr>
            <p:nvPr/>
          </p:nvSpPr>
          <p:spPr bwMode="auto">
            <a:xfrm>
              <a:off x="304800" y="3400425"/>
              <a:ext cx="18049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>
                  <a:latin typeface="Arial" pitchFamily="34" charset="0"/>
                </a:rPr>
                <a:t>Image &amp; Mask</a:t>
              </a:r>
            </a:p>
          </p:txBody>
        </p:sp>
      </p:grpSp>
      <p:grpSp>
        <p:nvGrpSpPr>
          <p:cNvPr id="5124" name="Group 8"/>
          <p:cNvGrpSpPr>
            <a:grpSpLocks/>
          </p:cNvGrpSpPr>
          <p:nvPr/>
        </p:nvGrpSpPr>
        <p:grpSpPr bwMode="auto">
          <a:xfrm>
            <a:off x="2643188" y="1066800"/>
            <a:ext cx="1535112" cy="5029200"/>
            <a:chOff x="2643188" y="1066800"/>
            <a:chExt cx="1535112" cy="5029200"/>
          </a:xfrm>
        </p:grpSpPr>
        <p:pic>
          <p:nvPicPr>
            <p:cNvPr id="166920" name="Picture 8" descr="3_tulips_P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43188" y="1066800"/>
              <a:ext cx="1535112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921" name="Picture 9" descr="convolution_mask_P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43188" y="3810000"/>
              <a:ext cx="1535112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41" name="Text Box 10"/>
            <p:cNvSpPr txBox="1">
              <a:spLocks noChangeArrowheads="1"/>
            </p:cNvSpPr>
            <p:nvPr/>
          </p:nvSpPr>
          <p:spPr bwMode="auto">
            <a:xfrm>
              <a:off x="2682875" y="3402013"/>
              <a:ext cx="1466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>
                  <a:latin typeface="Arial" pitchFamily="34" charset="0"/>
                </a:rPr>
                <a:t>Transforms</a:t>
              </a:r>
            </a:p>
          </p:txBody>
        </p:sp>
      </p:grpSp>
      <p:grpSp>
        <p:nvGrpSpPr>
          <p:cNvPr id="5125" name="Group 7"/>
          <p:cNvGrpSpPr>
            <a:grpSpLocks/>
          </p:cNvGrpSpPr>
          <p:nvPr/>
        </p:nvGrpSpPr>
        <p:grpSpPr bwMode="auto">
          <a:xfrm>
            <a:off x="4800600" y="2438400"/>
            <a:ext cx="1535113" cy="3063875"/>
            <a:chOff x="4800600" y="2438400"/>
            <a:chExt cx="1535113" cy="3063875"/>
          </a:xfrm>
        </p:grpSpPr>
        <p:pic>
          <p:nvPicPr>
            <p:cNvPr id="166924" name="Picture 12" descr="3_tulips_conv_P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0600" y="2438400"/>
              <a:ext cx="1535113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8" name="Text Box 13"/>
            <p:cNvSpPr txBox="1">
              <a:spLocks noChangeArrowheads="1"/>
            </p:cNvSpPr>
            <p:nvPr/>
          </p:nvSpPr>
          <p:spPr bwMode="auto">
            <a:xfrm>
              <a:off x="4800600" y="4800600"/>
              <a:ext cx="1524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>
                  <a:latin typeface="Arial" pitchFamily="34" charset="0"/>
                </a:rPr>
                <a:t>Pixel-wise Product</a:t>
              </a:r>
            </a:p>
          </p:txBody>
        </p:sp>
      </p:grpSp>
      <p:grpSp>
        <p:nvGrpSpPr>
          <p:cNvPr id="5126" name="Group 6"/>
          <p:cNvGrpSpPr>
            <a:grpSpLocks/>
          </p:cNvGrpSpPr>
          <p:nvPr/>
        </p:nvGrpSpPr>
        <p:grpSpPr bwMode="auto">
          <a:xfrm>
            <a:off x="6999288" y="2438400"/>
            <a:ext cx="1535112" cy="3063875"/>
            <a:chOff x="6999288" y="2438400"/>
            <a:chExt cx="1535112" cy="3063875"/>
          </a:xfrm>
        </p:grpSpPr>
        <p:pic>
          <p:nvPicPr>
            <p:cNvPr id="166927" name="Picture 15" descr="3_tulips_conv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99288" y="2438400"/>
              <a:ext cx="1535112" cy="2286000"/>
            </a:xfrm>
            <a:prstGeom prst="rect">
              <a:avLst/>
            </a:prstGeom>
            <a:noFill/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6" name="Text Box 16"/>
            <p:cNvSpPr txBox="1">
              <a:spLocks noChangeArrowheads="1"/>
            </p:cNvSpPr>
            <p:nvPr/>
          </p:nvSpPr>
          <p:spPr bwMode="auto">
            <a:xfrm>
              <a:off x="7042150" y="4800600"/>
              <a:ext cx="14478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>
                  <a:latin typeface="Arial" pitchFamily="34" charset="0"/>
                </a:rPr>
                <a:t>Inverse Transform</a:t>
              </a:r>
            </a:p>
          </p:txBody>
        </p:sp>
      </p:grpSp>
      <p:sp>
        <p:nvSpPr>
          <p:cNvPr id="5127" name="Line 17"/>
          <p:cNvSpPr>
            <a:spLocks noChangeShapeType="1"/>
          </p:cNvSpPr>
          <p:nvPr/>
        </p:nvSpPr>
        <p:spPr bwMode="auto">
          <a:xfrm>
            <a:off x="2057400" y="22098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18"/>
          <p:cNvSpPr>
            <a:spLocks noChangeShapeType="1"/>
          </p:cNvSpPr>
          <p:nvPr/>
        </p:nvSpPr>
        <p:spPr bwMode="auto">
          <a:xfrm>
            <a:off x="2057400" y="49530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19"/>
          <p:cNvSpPr>
            <a:spLocks noChangeShapeType="1"/>
          </p:cNvSpPr>
          <p:nvPr/>
        </p:nvSpPr>
        <p:spPr bwMode="auto">
          <a:xfrm rot="2418076">
            <a:off x="4267200" y="2209800"/>
            <a:ext cx="533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Line 20"/>
          <p:cNvSpPr>
            <a:spLocks noChangeShapeType="1"/>
          </p:cNvSpPr>
          <p:nvPr/>
        </p:nvSpPr>
        <p:spPr bwMode="auto">
          <a:xfrm rot="-2339378">
            <a:off x="4267200" y="4953000"/>
            <a:ext cx="533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Line 21"/>
          <p:cNvSpPr>
            <a:spLocks noChangeShapeType="1"/>
          </p:cNvSpPr>
          <p:nvPr/>
        </p:nvSpPr>
        <p:spPr bwMode="auto">
          <a:xfrm>
            <a:off x="6400800" y="35814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153400" cy="723900"/>
          </a:xfrm>
        </p:spPr>
        <p:txBody>
          <a:bodyPr/>
          <a:lstStyle/>
          <a:p>
            <a:pPr algn="ctr"/>
            <a:r>
              <a:rPr lang="en-US" altLang="en-US" smtClean="0"/>
              <a:t>Ideal Filters Do Not Produce Ideal Results</a:t>
            </a:r>
          </a:p>
        </p:txBody>
      </p:sp>
      <p:pic>
        <p:nvPicPr>
          <p:cNvPr id="34819" name="Picture 3" descr="UP-ideal-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133600"/>
            <a:ext cx="36607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UP-ideal-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33600"/>
            <a:ext cx="36607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066800" y="5105400"/>
            <a:ext cx="28194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A sharp cutoff in the frequency domain…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0" y="5105400"/>
            <a:ext cx="28194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…causes ringing in the spatial domain.</a:t>
            </a:r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3886200" y="3200400"/>
            <a:ext cx="1447800" cy="533400"/>
          </a:xfrm>
          <a:prstGeom prst="rightArrow">
            <a:avLst>
              <a:gd name="adj1" fmla="val 59528"/>
              <a:gd name="adj2" fmla="val 7125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508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1800" dirty="0">
                <a:latin typeface="Times New Roman" pitchFamily="18" charset="0"/>
              </a:rPr>
              <a:t>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UP-unfiltered-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2788"/>
            <a:ext cx="3198813" cy="319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7" descr="UP-ideal-filtered-e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2788"/>
            <a:ext cx="3198813" cy="319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153400" cy="723900"/>
          </a:xfrm>
        </p:spPr>
        <p:txBody>
          <a:bodyPr/>
          <a:lstStyle/>
          <a:p>
            <a:pPr algn="ctr"/>
            <a:r>
              <a:rPr lang="en-US" altLang="en-US" smtClean="0"/>
              <a:t>Ideal Filters Do Not Produce Ideal Results</a:t>
            </a:r>
          </a:p>
        </p:txBody>
      </p:sp>
      <p:sp>
        <p:nvSpPr>
          <p:cNvPr id="35845" name="AutoShape 8"/>
          <p:cNvSpPr>
            <a:spLocks noChangeArrowheads="1"/>
          </p:cNvSpPr>
          <p:nvPr/>
        </p:nvSpPr>
        <p:spPr bwMode="auto">
          <a:xfrm>
            <a:off x="3505200" y="3244850"/>
            <a:ext cx="2133600" cy="674688"/>
          </a:xfrm>
          <a:prstGeom prst="rightArrow">
            <a:avLst>
              <a:gd name="adj1" fmla="val 53120"/>
              <a:gd name="adj2" fmla="val 4576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50800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dirty="0"/>
              <a:t>Ideal LPF</a:t>
            </a:r>
          </a:p>
        </p:txBody>
      </p:sp>
      <p:sp>
        <p:nvSpPr>
          <p:cNvPr id="35846" name="Text Box 10"/>
          <p:cNvSpPr txBox="1">
            <a:spLocks noChangeArrowheads="1"/>
          </p:cNvSpPr>
          <p:nvPr/>
        </p:nvSpPr>
        <p:spPr bwMode="auto">
          <a:xfrm>
            <a:off x="838200" y="5394325"/>
            <a:ext cx="33528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508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Blurring the image above w/ an ideal lowpass filter…</a:t>
            </a:r>
          </a:p>
        </p:txBody>
      </p:sp>
      <p:sp>
        <p:nvSpPr>
          <p:cNvPr id="35847" name="Text Box 11"/>
          <p:cNvSpPr txBox="1">
            <a:spLocks noChangeArrowheads="1"/>
          </p:cNvSpPr>
          <p:nvPr/>
        </p:nvSpPr>
        <p:spPr bwMode="auto">
          <a:xfrm>
            <a:off x="4953000" y="5394325"/>
            <a:ext cx="33528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508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…distorts the results with ringing or ghosting.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6800"/>
            <a:ext cx="4876800" cy="723900"/>
          </a:xfrm>
        </p:spPr>
        <p:txBody>
          <a:bodyPr/>
          <a:lstStyle/>
          <a:p>
            <a:r>
              <a:rPr lang="en-US" altLang="en-US" dirty="0" smtClean="0"/>
              <a:t>The Uncertainty Relation</a:t>
            </a:r>
          </a:p>
        </p:txBody>
      </p:sp>
      <p:graphicFrame>
        <p:nvGraphicFramePr>
          <p:cNvPr id="32773" name="Object 24"/>
          <p:cNvGraphicFramePr>
            <a:graphicFrameLocks noChangeAspect="1"/>
          </p:cNvGraphicFramePr>
          <p:nvPr/>
        </p:nvGraphicFramePr>
        <p:xfrm>
          <a:off x="5483225" y="1965325"/>
          <a:ext cx="3163888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2" name="Equation" r:id="rId3" imgW="1600200" imgH="1295400" progId="Equation.3">
                  <p:embed/>
                </p:oleObj>
              </mc:Choice>
              <mc:Fallback>
                <p:oleObj name="Equation" r:id="rId3" imgW="1600200" imgH="1295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6488" t="-3529" r="-6488" b="-3529"/>
                      <a:stretch>
                        <a:fillRect/>
                      </a:stretch>
                    </p:blipFill>
                    <p:spPr bwMode="auto">
                      <a:xfrm>
                        <a:off x="5483225" y="1965325"/>
                        <a:ext cx="3163888" cy="2425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33400" y="1965325"/>
            <a:ext cx="4419600" cy="3902075"/>
            <a:chOff x="533400" y="1965325"/>
            <a:chExt cx="4419600" cy="3902075"/>
          </a:xfrm>
        </p:grpSpPr>
        <p:grpSp>
          <p:nvGrpSpPr>
            <p:cNvPr id="3" name="Group 2"/>
            <p:cNvGrpSpPr/>
            <p:nvPr/>
          </p:nvGrpSpPr>
          <p:grpSpPr>
            <a:xfrm>
              <a:off x="533400" y="1965325"/>
              <a:ext cx="4419600" cy="1752600"/>
              <a:chOff x="533400" y="1965325"/>
              <a:chExt cx="4419600" cy="1752600"/>
            </a:xfrm>
          </p:grpSpPr>
          <p:sp>
            <p:nvSpPr>
              <p:cNvPr id="32785" name="Rectangle 14"/>
              <p:cNvSpPr>
                <a:spLocks noChangeArrowheads="1"/>
              </p:cNvSpPr>
              <p:nvPr/>
            </p:nvSpPr>
            <p:spPr bwMode="auto">
              <a:xfrm>
                <a:off x="533400" y="1965325"/>
                <a:ext cx="1752600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6" name="Rectangle 15"/>
              <p:cNvSpPr>
                <a:spLocks noChangeArrowheads="1"/>
              </p:cNvSpPr>
              <p:nvPr/>
            </p:nvSpPr>
            <p:spPr bwMode="auto">
              <a:xfrm>
                <a:off x="3200400" y="1965325"/>
                <a:ext cx="1752600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7" name="Oval 3"/>
              <p:cNvSpPr>
                <a:spLocks noChangeArrowheads="1"/>
              </p:cNvSpPr>
              <p:nvPr/>
            </p:nvSpPr>
            <p:spPr bwMode="auto">
              <a:xfrm>
                <a:off x="1219200" y="2651125"/>
                <a:ext cx="381000" cy="3810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8" name="Oval 4"/>
              <p:cNvSpPr>
                <a:spLocks noChangeArrowheads="1"/>
              </p:cNvSpPr>
              <p:nvPr/>
            </p:nvSpPr>
            <p:spPr bwMode="auto">
              <a:xfrm>
                <a:off x="3467100" y="2232025"/>
                <a:ext cx="1219200" cy="1219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9" name="AutoShape 5"/>
              <p:cNvSpPr>
                <a:spLocks noChangeArrowheads="1"/>
              </p:cNvSpPr>
              <p:nvPr/>
            </p:nvSpPr>
            <p:spPr bwMode="auto">
              <a:xfrm>
                <a:off x="2057400" y="2574925"/>
                <a:ext cx="1447800" cy="533400"/>
              </a:xfrm>
              <a:prstGeom prst="rightArrow">
                <a:avLst>
                  <a:gd name="adj1" fmla="val 59528"/>
                  <a:gd name="adj2" fmla="val 71250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/>
                <a:r>
                  <a:rPr lang="en-US" altLang="en-US" sz="1800">
                    <a:latin typeface="Times New Roman" pitchFamily="18" charset="0"/>
                  </a:rPr>
                  <a:t>FT</a:t>
                </a:r>
              </a:p>
            </p:txBody>
          </p:sp>
          <p:sp>
            <p:nvSpPr>
              <p:cNvPr id="32790" name="Text Box 16"/>
              <p:cNvSpPr txBox="1">
                <a:spLocks noChangeArrowheads="1"/>
              </p:cNvSpPr>
              <p:nvPr/>
            </p:nvSpPr>
            <p:spPr bwMode="auto">
              <a:xfrm>
                <a:off x="533400" y="1965325"/>
                <a:ext cx="588963" cy="274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en-US" sz="1200">
                    <a:latin typeface="Arial" pitchFamily="34" charset="0"/>
                  </a:rPr>
                  <a:t>space</a:t>
                </a:r>
              </a:p>
            </p:txBody>
          </p:sp>
          <p:sp>
            <p:nvSpPr>
              <p:cNvPr id="32791" name="Text Box 17"/>
              <p:cNvSpPr txBox="1">
                <a:spLocks noChangeArrowheads="1"/>
              </p:cNvSpPr>
              <p:nvPr/>
            </p:nvSpPr>
            <p:spPr bwMode="auto">
              <a:xfrm>
                <a:off x="3200400" y="1965325"/>
                <a:ext cx="850900" cy="274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en-US" sz="1200">
                    <a:latin typeface="Arial" pitchFamily="34" charset="0"/>
                  </a:rPr>
                  <a:t>frequency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3400" y="4114800"/>
              <a:ext cx="4419600" cy="1752600"/>
              <a:chOff x="533400" y="4114800"/>
              <a:chExt cx="4419600" cy="1752600"/>
            </a:xfrm>
          </p:grpSpPr>
          <p:sp>
            <p:nvSpPr>
              <p:cNvPr id="32778" name="Rectangle 12"/>
              <p:cNvSpPr>
                <a:spLocks noChangeArrowheads="1"/>
              </p:cNvSpPr>
              <p:nvPr/>
            </p:nvSpPr>
            <p:spPr bwMode="auto">
              <a:xfrm>
                <a:off x="533400" y="4114800"/>
                <a:ext cx="1752600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79" name="Rectangle 13"/>
              <p:cNvSpPr>
                <a:spLocks noChangeArrowheads="1"/>
              </p:cNvSpPr>
              <p:nvPr/>
            </p:nvSpPr>
            <p:spPr bwMode="auto">
              <a:xfrm>
                <a:off x="3200400" y="4114800"/>
                <a:ext cx="1752600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0" name="Oval 9"/>
              <p:cNvSpPr>
                <a:spLocks noChangeArrowheads="1"/>
              </p:cNvSpPr>
              <p:nvPr/>
            </p:nvSpPr>
            <p:spPr bwMode="auto">
              <a:xfrm>
                <a:off x="3886200" y="4800600"/>
                <a:ext cx="381000" cy="3810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1" name="Oval 10"/>
              <p:cNvSpPr>
                <a:spLocks noChangeArrowheads="1"/>
              </p:cNvSpPr>
              <p:nvPr/>
            </p:nvSpPr>
            <p:spPr bwMode="auto">
              <a:xfrm>
                <a:off x="800100" y="4381500"/>
                <a:ext cx="1219200" cy="1219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82" name="Text Box 18"/>
              <p:cNvSpPr txBox="1">
                <a:spLocks noChangeArrowheads="1"/>
              </p:cNvSpPr>
              <p:nvPr/>
            </p:nvSpPr>
            <p:spPr bwMode="auto">
              <a:xfrm>
                <a:off x="533400" y="4114800"/>
                <a:ext cx="588963" cy="274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en-US" sz="1200">
                    <a:latin typeface="Arial" pitchFamily="34" charset="0"/>
                  </a:rPr>
                  <a:t>space</a:t>
                </a:r>
              </a:p>
            </p:txBody>
          </p:sp>
          <p:sp>
            <p:nvSpPr>
              <p:cNvPr id="32783" name="Text Box 19"/>
              <p:cNvSpPr txBox="1">
                <a:spLocks noChangeArrowheads="1"/>
              </p:cNvSpPr>
              <p:nvPr/>
            </p:nvSpPr>
            <p:spPr bwMode="auto">
              <a:xfrm>
                <a:off x="3200400" y="4114800"/>
                <a:ext cx="850900" cy="274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altLang="en-US" sz="1200">
                    <a:latin typeface="Arial" pitchFamily="34" charset="0"/>
                  </a:rPr>
                  <a:t>frequency</a:t>
                </a:r>
              </a:p>
            </p:txBody>
          </p:sp>
          <p:sp>
            <p:nvSpPr>
              <p:cNvPr id="32784" name="AutoShape 5"/>
              <p:cNvSpPr>
                <a:spLocks noChangeArrowheads="1"/>
              </p:cNvSpPr>
              <p:nvPr/>
            </p:nvSpPr>
            <p:spPr bwMode="auto">
              <a:xfrm>
                <a:off x="2057400" y="4724400"/>
                <a:ext cx="1447800" cy="533400"/>
              </a:xfrm>
              <a:prstGeom prst="rightArrow">
                <a:avLst>
                  <a:gd name="adj1" fmla="val 59528"/>
                  <a:gd name="adj2" fmla="val 71250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/>
                <a:r>
                  <a:rPr lang="en-US" altLang="en-US" sz="1800">
                    <a:latin typeface="Times New Roman" pitchFamily="18" charset="0"/>
                  </a:rPr>
                  <a:t>FT</a:t>
                </a:r>
              </a:p>
            </p:txBody>
          </p:sp>
        </p:grpSp>
      </p:grpSp>
      <p:sp>
        <p:nvSpPr>
          <p:cNvPr id="32772" name="Text Box 20"/>
          <p:cNvSpPr txBox="1">
            <a:spLocks noChangeArrowheads="1"/>
          </p:cNvSpPr>
          <p:nvPr/>
        </p:nvSpPr>
        <p:spPr bwMode="auto">
          <a:xfrm>
            <a:off x="5551488" y="4860925"/>
            <a:ext cx="2906712" cy="10064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dirty="0"/>
              <a:t>A small object in space has a large frequency extent and vice-versa.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6800"/>
            <a:ext cx="4876800" cy="723900"/>
          </a:xfrm>
        </p:spPr>
        <p:txBody>
          <a:bodyPr/>
          <a:lstStyle/>
          <a:p>
            <a:r>
              <a:rPr lang="en-US" altLang="en-US" smtClean="0"/>
              <a:t>The Uncertainty Relation</a:t>
            </a:r>
          </a:p>
        </p:txBody>
      </p:sp>
      <p:sp>
        <p:nvSpPr>
          <p:cNvPr id="33795" name="Text Box 20"/>
          <p:cNvSpPr txBox="1">
            <a:spLocks noChangeArrowheads="1"/>
          </p:cNvSpPr>
          <p:nvPr/>
        </p:nvSpPr>
        <p:spPr bwMode="auto">
          <a:xfrm>
            <a:off x="5562599" y="1965325"/>
            <a:ext cx="2906713" cy="16160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Recall: a symmetric pair of impulses in the frequency domain becomes a sinusoid in the spatial domain.</a:t>
            </a:r>
          </a:p>
        </p:txBody>
      </p:sp>
      <p:grpSp>
        <p:nvGrpSpPr>
          <p:cNvPr id="33813" name="Group 33"/>
          <p:cNvGrpSpPr>
            <a:grpSpLocks/>
          </p:cNvGrpSpPr>
          <p:nvPr/>
        </p:nvGrpSpPr>
        <p:grpSpPr bwMode="auto">
          <a:xfrm>
            <a:off x="3200270" y="1965325"/>
            <a:ext cx="1828231" cy="1828800"/>
            <a:chOff x="3200400" y="1905000"/>
            <a:chExt cx="1828800" cy="1828800"/>
          </a:xfrm>
        </p:grpSpPr>
        <p:pic>
          <p:nvPicPr>
            <p:cNvPr id="33822" name="Picture 22" descr="UP-sinusoid-s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905000"/>
              <a:ext cx="18288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23" name="Text Box 9"/>
            <p:cNvSpPr txBox="1">
              <a:spLocks noChangeArrowheads="1"/>
            </p:cNvSpPr>
            <p:nvPr/>
          </p:nvSpPr>
          <p:spPr bwMode="auto">
            <a:xfrm>
              <a:off x="3200400" y="1905000"/>
              <a:ext cx="588963" cy="274638"/>
            </a:xfrm>
            <a:prstGeom prst="rect">
              <a:avLst/>
            </a:prstGeom>
            <a:noFill/>
            <a:ln>
              <a:noFill/>
            </a:ln>
            <a:effectLst>
              <a:outerShdw dist="12700" dir="8100000" algn="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1200">
                  <a:latin typeface="Arial" pitchFamily="34" charset="0"/>
                </a:rPr>
                <a:t>space</a:t>
              </a:r>
            </a:p>
          </p:txBody>
        </p:sp>
      </p:grpSp>
      <p:grpSp>
        <p:nvGrpSpPr>
          <p:cNvPr id="33814" name="Group 34"/>
          <p:cNvGrpSpPr>
            <a:grpSpLocks/>
          </p:cNvGrpSpPr>
          <p:nvPr/>
        </p:nvGrpSpPr>
        <p:grpSpPr bwMode="auto">
          <a:xfrm>
            <a:off x="534893" y="1965325"/>
            <a:ext cx="1828231" cy="1828800"/>
            <a:chOff x="533400" y="1905000"/>
            <a:chExt cx="1828800" cy="1828800"/>
          </a:xfrm>
        </p:grpSpPr>
        <p:pic>
          <p:nvPicPr>
            <p:cNvPr id="33820" name="Picture 28" descr="UP-sinusoid-f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905000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1" name="Text Box 10"/>
            <p:cNvSpPr txBox="1">
              <a:spLocks noChangeArrowheads="1"/>
            </p:cNvSpPr>
            <p:nvPr/>
          </p:nvSpPr>
          <p:spPr bwMode="auto">
            <a:xfrm>
              <a:off x="533400" y="1905000"/>
              <a:ext cx="8509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1200">
                  <a:solidFill>
                    <a:schemeClr val="bg1"/>
                  </a:solidFill>
                  <a:latin typeface="Arial" pitchFamily="34" charset="0"/>
                </a:rPr>
                <a:t>frequency</a:t>
              </a:r>
            </a:p>
          </p:txBody>
        </p:sp>
      </p:grpSp>
      <p:sp>
        <p:nvSpPr>
          <p:cNvPr id="33815" name="Text Box 31"/>
          <p:cNvSpPr txBox="1">
            <a:spLocks noChangeArrowheads="1"/>
          </p:cNvSpPr>
          <p:nvPr/>
        </p:nvSpPr>
        <p:spPr bwMode="auto">
          <a:xfrm>
            <a:off x="735650" y="3800475"/>
            <a:ext cx="142513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 </a:t>
            </a:r>
            <a:r>
              <a:rPr lang="en-US" altLang="en-US" sz="1200">
                <a:latin typeface="Arial" pitchFamily="34" charset="0"/>
              </a:rPr>
              <a:t>small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</a:p>
        </p:txBody>
      </p:sp>
      <p:sp>
        <p:nvSpPr>
          <p:cNvPr id="33816" name="Text Box 33"/>
          <p:cNvSpPr txBox="1">
            <a:spLocks noChangeArrowheads="1"/>
          </p:cNvSpPr>
          <p:nvPr/>
        </p:nvSpPr>
        <p:spPr bwMode="auto">
          <a:xfrm rot="16200000">
            <a:off x="-345324" y="2681331"/>
            <a:ext cx="1425575" cy="27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 </a:t>
            </a:r>
            <a:r>
              <a:rPr lang="en-US" altLang="en-US" sz="1200">
                <a:latin typeface="Arial" pitchFamily="34" charset="0"/>
              </a:rPr>
              <a:t>small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</a:p>
        </p:txBody>
      </p:sp>
      <p:sp>
        <p:nvSpPr>
          <p:cNvPr id="33817" name="Text Box 37"/>
          <p:cNvSpPr txBox="1">
            <a:spLocks noChangeArrowheads="1"/>
          </p:cNvSpPr>
          <p:nvPr/>
        </p:nvSpPr>
        <p:spPr bwMode="auto">
          <a:xfrm rot="5400000">
            <a:off x="4510924" y="2681331"/>
            <a:ext cx="1365250" cy="27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  <a:r>
              <a:rPr lang="en-US" altLang="en-US" sz="1200">
                <a:latin typeface="Arial" pitchFamily="34" charset="0"/>
              </a:rPr>
              <a:t>large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</a:t>
            </a:r>
          </a:p>
        </p:txBody>
      </p:sp>
      <p:sp>
        <p:nvSpPr>
          <p:cNvPr id="33818" name="Text Box 38"/>
          <p:cNvSpPr txBox="1">
            <a:spLocks noChangeArrowheads="1"/>
          </p:cNvSpPr>
          <p:nvPr/>
        </p:nvSpPr>
        <p:spPr bwMode="auto">
          <a:xfrm>
            <a:off x="3431973" y="3800475"/>
            <a:ext cx="1364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  <a:r>
              <a:rPr lang="en-US" altLang="en-US" sz="1200">
                <a:latin typeface="Arial" pitchFamily="34" charset="0"/>
              </a:rPr>
              <a:t>large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</a:t>
            </a:r>
          </a:p>
        </p:txBody>
      </p:sp>
      <p:sp>
        <p:nvSpPr>
          <p:cNvPr id="33819" name="AutoShape 5"/>
          <p:cNvSpPr>
            <a:spLocks noChangeArrowheads="1"/>
          </p:cNvSpPr>
          <p:nvPr/>
        </p:nvSpPr>
        <p:spPr bwMode="auto">
          <a:xfrm>
            <a:off x="2057625" y="2574925"/>
            <a:ext cx="1447350" cy="533400"/>
          </a:xfrm>
          <a:prstGeom prst="rightArrow">
            <a:avLst>
              <a:gd name="adj1" fmla="val 59528"/>
              <a:gd name="adj2" fmla="val 7125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1800" dirty="0">
                <a:latin typeface="Times New Roman" pitchFamily="18" charset="0"/>
              </a:rPr>
              <a:t>IFT</a:t>
            </a:r>
          </a:p>
        </p:txBody>
      </p:sp>
      <p:grpSp>
        <p:nvGrpSpPr>
          <p:cNvPr id="33802" name="Group 45"/>
          <p:cNvGrpSpPr>
            <a:grpSpLocks/>
          </p:cNvGrpSpPr>
          <p:nvPr/>
        </p:nvGrpSpPr>
        <p:grpSpPr bwMode="auto">
          <a:xfrm>
            <a:off x="3199607" y="4114800"/>
            <a:ext cx="1828800" cy="1828800"/>
            <a:chOff x="3200400" y="4038600"/>
            <a:chExt cx="1828800" cy="1828800"/>
          </a:xfrm>
        </p:grpSpPr>
        <p:pic>
          <p:nvPicPr>
            <p:cNvPr id="33811" name="Picture 21" descr="UP-sinusoidal-l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038600"/>
              <a:ext cx="18288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12" name="Text Box 17"/>
            <p:cNvSpPr txBox="1">
              <a:spLocks noChangeArrowheads="1"/>
            </p:cNvSpPr>
            <p:nvPr/>
          </p:nvSpPr>
          <p:spPr bwMode="auto">
            <a:xfrm>
              <a:off x="3200400" y="4038600"/>
              <a:ext cx="588962" cy="274638"/>
            </a:xfrm>
            <a:prstGeom prst="rect">
              <a:avLst/>
            </a:prstGeom>
            <a:noFill/>
            <a:ln>
              <a:noFill/>
            </a:ln>
            <a:effectLst>
              <a:outerShdw dist="12700" dir="8100000" algn="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1200">
                  <a:latin typeface="Arial" pitchFamily="34" charset="0"/>
                </a:rPr>
                <a:t>space</a:t>
              </a:r>
            </a:p>
          </p:txBody>
        </p:sp>
      </p:grpSp>
      <p:grpSp>
        <p:nvGrpSpPr>
          <p:cNvPr id="33803" name="Group 46"/>
          <p:cNvGrpSpPr>
            <a:grpSpLocks/>
          </p:cNvGrpSpPr>
          <p:nvPr/>
        </p:nvGrpSpPr>
        <p:grpSpPr bwMode="auto">
          <a:xfrm>
            <a:off x="533401" y="4114800"/>
            <a:ext cx="1828800" cy="1828800"/>
            <a:chOff x="533400" y="4038600"/>
            <a:chExt cx="1828800" cy="1828800"/>
          </a:xfrm>
        </p:grpSpPr>
        <p:pic>
          <p:nvPicPr>
            <p:cNvPr id="33809" name="Picture 29" descr="UP-sinusoidal-line-f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038600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533400" y="4038600"/>
              <a:ext cx="8509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1200">
                  <a:solidFill>
                    <a:schemeClr val="bg1"/>
                  </a:solidFill>
                  <a:latin typeface="Arial" pitchFamily="34" charset="0"/>
                </a:rPr>
                <a:t>frequency</a:t>
              </a:r>
            </a:p>
          </p:txBody>
        </p:sp>
      </p:grpSp>
      <p:sp>
        <p:nvSpPr>
          <p:cNvPr id="33804" name="Text Box 32"/>
          <p:cNvSpPr txBox="1">
            <a:spLocks noChangeArrowheads="1"/>
          </p:cNvSpPr>
          <p:nvPr/>
        </p:nvSpPr>
        <p:spPr bwMode="auto">
          <a:xfrm rot="16200000">
            <a:off x="-316706" y="4814888"/>
            <a:ext cx="1365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  <a:r>
              <a:rPr lang="en-US" altLang="en-US" sz="1200">
                <a:latin typeface="Arial" pitchFamily="34" charset="0"/>
              </a:rPr>
              <a:t>large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</a:t>
            </a:r>
          </a:p>
        </p:txBody>
      </p:sp>
      <p:sp>
        <p:nvSpPr>
          <p:cNvPr id="33805" name="Text Box 34"/>
          <p:cNvSpPr txBox="1">
            <a:spLocks noChangeArrowheads="1"/>
          </p:cNvSpPr>
          <p:nvPr/>
        </p:nvSpPr>
        <p:spPr bwMode="auto">
          <a:xfrm>
            <a:off x="734220" y="5943600"/>
            <a:ext cx="14255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 </a:t>
            </a:r>
            <a:r>
              <a:rPr lang="en-US" altLang="en-US" sz="1200">
                <a:latin typeface="Arial" pitchFamily="34" charset="0"/>
              </a:rPr>
              <a:t>small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</a:p>
        </p:txBody>
      </p:sp>
      <p:sp>
        <p:nvSpPr>
          <p:cNvPr id="33806" name="Text Box 35"/>
          <p:cNvSpPr txBox="1">
            <a:spLocks noChangeArrowheads="1"/>
          </p:cNvSpPr>
          <p:nvPr/>
        </p:nvSpPr>
        <p:spPr bwMode="auto">
          <a:xfrm rot="5400000">
            <a:off x="4480719" y="4814888"/>
            <a:ext cx="14255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 </a:t>
            </a:r>
            <a:r>
              <a:rPr lang="en-US" altLang="en-US" sz="1200">
                <a:latin typeface="Arial" pitchFamily="34" charset="0"/>
              </a:rPr>
              <a:t>small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</a:p>
        </p:txBody>
      </p:sp>
      <p:sp>
        <p:nvSpPr>
          <p:cNvPr id="33807" name="Text Box 36"/>
          <p:cNvSpPr txBox="1">
            <a:spLocks noChangeArrowheads="1"/>
          </p:cNvSpPr>
          <p:nvPr/>
        </p:nvSpPr>
        <p:spPr bwMode="auto">
          <a:xfrm>
            <a:off x="3431382" y="5943600"/>
            <a:ext cx="13652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200">
                <a:latin typeface="Arial" pitchFamily="34" charset="0"/>
                <a:sym typeface="Symbol" pitchFamily="18" charset="2"/>
              </a:rPr>
              <a:t> </a:t>
            </a:r>
            <a:r>
              <a:rPr lang="en-US" altLang="en-US" sz="1200">
                <a:latin typeface="Arial" pitchFamily="34" charset="0"/>
              </a:rPr>
              <a:t>large extent </a:t>
            </a:r>
            <a:r>
              <a:rPr lang="en-US" altLang="en-US" sz="1200">
                <a:latin typeface="Arial" pitchFamily="34" charset="0"/>
                <a:sym typeface="Symbol" pitchFamily="18" charset="2"/>
              </a:rPr>
              <a:t></a:t>
            </a:r>
          </a:p>
        </p:txBody>
      </p:sp>
      <p:sp>
        <p:nvSpPr>
          <p:cNvPr id="33808" name="AutoShape 5"/>
          <p:cNvSpPr>
            <a:spLocks noChangeArrowheads="1"/>
          </p:cNvSpPr>
          <p:nvPr/>
        </p:nvSpPr>
        <p:spPr bwMode="auto">
          <a:xfrm>
            <a:off x="2056607" y="4724400"/>
            <a:ext cx="1447800" cy="533400"/>
          </a:xfrm>
          <a:prstGeom prst="rightArrow">
            <a:avLst>
              <a:gd name="adj1" fmla="val 59528"/>
              <a:gd name="adj2" fmla="val 7125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1800">
                <a:latin typeface="Times New Roman" pitchFamily="18" charset="0"/>
              </a:rPr>
              <a:t>IFT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5562600" y="4251325"/>
            <a:ext cx="2906713" cy="16160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A symmetric pair of lines in the frequency domain becomes a sinusoidal line in the spatial domain.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49425" y="1227138"/>
            <a:ext cx="5645150" cy="641350"/>
          </a:xfrm>
        </p:spPr>
        <p:txBody>
          <a:bodyPr wrap="none">
            <a:spAutoFit/>
          </a:bodyPr>
          <a:lstStyle/>
          <a:p>
            <a:pPr algn="ctr"/>
            <a:r>
              <a:rPr lang="en-US" altLang="en-US" smtClean="0"/>
              <a:t>Optimal Filter:  The Gaussian</a:t>
            </a:r>
          </a:p>
        </p:txBody>
      </p:sp>
      <p:sp>
        <p:nvSpPr>
          <p:cNvPr id="36867" name="Text Box 7"/>
          <p:cNvSpPr txBox="1">
            <a:spLocks noChangeArrowheads="1"/>
          </p:cNvSpPr>
          <p:nvPr/>
        </p:nvSpPr>
        <p:spPr bwMode="auto">
          <a:xfrm>
            <a:off x="1066800" y="5181600"/>
            <a:ext cx="7010400" cy="707886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508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Gaussian filter optimizes the uncertainty relation. It provides the sharpest cutoff </a:t>
            </a:r>
            <a:r>
              <a:rPr lang="en-US" altLang="en-US" dirty="0" smtClean="0"/>
              <a:t>possible without </a:t>
            </a:r>
            <a:r>
              <a:rPr lang="en-US" altLang="en-US" dirty="0"/>
              <a:t>ringing.</a:t>
            </a:r>
          </a:p>
        </p:txBody>
      </p:sp>
      <p:pic>
        <p:nvPicPr>
          <p:cNvPr id="36868" name="Picture 6" descr="UP-gaussian-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2133600"/>
            <a:ext cx="3660775" cy="283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UP-gaussian-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660775" cy="283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0" name="AutoShape 8"/>
          <p:cNvSpPr>
            <a:spLocks noChangeArrowheads="1"/>
          </p:cNvSpPr>
          <p:nvPr/>
        </p:nvSpPr>
        <p:spPr bwMode="auto">
          <a:xfrm>
            <a:off x="3886200" y="3286125"/>
            <a:ext cx="1447800" cy="533400"/>
          </a:xfrm>
          <a:prstGeom prst="rightArrow">
            <a:avLst>
              <a:gd name="adj1" fmla="val 59528"/>
              <a:gd name="adj2" fmla="val 7125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50800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1800" dirty="0">
                <a:latin typeface="Times New Roman" pitchFamily="18" charset="0"/>
              </a:rPr>
              <a:t>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 descr="Gaussian_257_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828800"/>
            <a:ext cx="4872037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One-Dimensional Gaussian</a:t>
            </a:r>
          </a:p>
        </p:txBody>
      </p:sp>
      <p:graphicFrame>
        <p:nvGraphicFramePr>
          <p:cNvPr id="37892" name="Object 3"/>
          <p:cNvGraphicFramePr>
            <a:graphicFrameLocks noChangeAspect="1"/>
          </p:cNvGraphicFramePr>
          <p:nvPr/>
        </p:nvGraphicFramePr>
        <p:xfrm>
          <a:off x="3173413" y="5410200"/>
          <a:ext cx="27971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name="Equation" r:id="rId4" imgW="1397000" imgH="292100" progId="Equation.3">
                  <p:embed/>
                </p:oleObj>
              </mc:Choice>
              <mc:Fallback>
                <p:oleObj name="Equation" r:id="rId4" imgW="13970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3" y="5410200"/>
                        <a:ext cx="27971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81100"/>
            <a:ext cx="5410200" cy="723900"/>
          </a:xfrm>
        </p:spPr>
        <p:txBody>
          <a:bodyPr/>
          <a:lstStyle/>
          <a:p>
            <a:r>
              <a:rPr lang="en-US" altLang="en-US" dirty="0" smtClean="0"/>
              <a:t>Two-Dimensional Gaussian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19600" y="2209800"/>
            <a:ext cx="3657600" cy="2133600"/>
            <a:chOff x="4038600" y="2209800"/>
            <a:chExt cx="3657600" cy="21336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8985582"/>
                </p:ext>
              </p:extLst>
            </p:nvPr>
          </p:nvGraphicFramePr>
          <p:xfrm>
            <a:off x="4159791" y="2340564"/>
            <a:ext cx="3415219" cy="1872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3" name="Equation" r:id="rId3" imgW="2108160" imgH="1155600" progId="Equation.DSMT4">
                    <p:embed/>
                  </p:oleObj>
                </mc:Choice>
                <mc:Fallback>
                  <p:oleObj name="Equation" r:id="rId3" imgW="2108160" imgH="1155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59791" y="2340564"/>
                          <a:ext cx="3415219" cy="187207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 bwMode="auto">
            <a:xfrm>
              <a:off x="4038600" y="2209800"/>
              <a:ext cx="3657600" cy="2133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19600" y="5029200"/>
            <a:ext cx="3124200" cy="1066800"/>
            <a:chOff x="4038600" y="5029200"/>
            <a:chExt cx="3124200" cy="106680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9765448"/>
                </p:ext>
              </p:extLst>
            </p:nvPr>
          </p:nvGraphicFramePr>
          <p:xfrm>
            <a:off x="4201107" y="5202181"/>
            <a:ext cx="2799187" cy="720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4" name="Equation" r:id="rId5" imgW="1676160" imgH="431640" progId="Equation.DSMT4">
                    <p:embed/>
                  </p:oleObj>
                </mc:Choice>
                <mc:Fallback>
                  <p:oleObj name="Equation" r:id="rId5" imgW="167616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01107" y="5202181"/>
                          <a:ext cx="2799187" cy="72083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 bwMode="auto">
            <a:xfrm>
              <a:off x="4038600" y="5029200"/>
              <a:ext cx="3124200" cy="1066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sp>
        <p:nvSpPr>
          <p:cNvPr id="38917" name="Text Box 13"/>
          <p:cNvSpPr txBox="1">
            <a:spLocks noChangeArrowheads="1"/>
          </p:cNvSpPr>
          <p:nvPr/>
        </p:nvSpPr>
        <p:spPr bwMode="auto">
          <a:xfrm>
            <a:off x="6400800" y="1676400"/>
            <a:ext cx="23622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If </a:t>
            </a:r>
            <a:r>
              <a:rPr lang="en-US" altLang="en-US" sz="1800" dirty="0">
                <a:sym typeface="Symbol" pitchFamily="18" charset="2"/>
              </a:rPr>
              <a:t> </a:t>
            </a:r>
            <a:r>
              <a:rPr lang="en-US" altLang="en-US" sz="1800" dirty="0"/>
              <a:t>and </a:t>
            </a:r>
            <a:r>
              <a:rPr lang="en-US" altLang="en-US" sz="1800" dirty="0">
                <a:sym typeface="Symbol" pitchFamily="18" charset="2"/>
              </a:rPr>
              <a:t> </a:t>
            </a:r>
            <a:r>
              <a:rPr lang="en-US" altLang="en-US" sz="1800" dirty="0"/>
              <a:t>are different for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/>
              <a:t> &amp;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/>
              <a:t>…</a:t>
            </a:r>
          </a:p>
        </p:txBody>
      </p:sp>
      <p:sp>
        <p:nvSpPr>
          <p:cNvPr id="38918" name="Text Box 14"/>
          <p:cNvSpPr txBox="1">
            <a:spLocks noChangeArrowheads="1"/>
          </p:cNvSpPr>
          <p:nvPr/>
        </p:nvSpPr>
        <p:spPr bwMode="auto">
          <a:xfrm>
            <a:off x="6400800" y="4495800"/>
            <a:ext cx="2209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…or if </a:t>
            </a:r>
            <a:r>
              <a:rPr lang="en-US" altLang="en-US" sz="1800" dirty="0">
                <a:sym typeface="Symbol" pitchFamily="18" charset="2"/>
              </a:rPr>
              <a:t> </a:t>
            </a:r>
            <a:r>
              <a:rPr lang="en-US" altLang="en-US" sz="1800" dirty="0"/>
              <a:t>and </a:t>
            </a:r>
            <a:r>
              <a:rPr lang="en-US" altLang="en-US" sz="1800" dirty="0">
                <a:sym typeface="Symbol" pitchFamily="18" charset="2"/>
              </a:rPr>
              <a:t> </a:t>
            </a:r>
            <a:r>
              <a:rPr lang="en-US" altLang="en-US" sz="1800" dirty="0"/>
              <a:t>are the same for </a:t>
            </a:r>
            <a:r>
              <a:rPr lang="en-US" altLang="en-US" sz="1800" i="1" dirty="0">
                <a:latin typeface="Times New Roman" pitchFamily="18" charset="0"/>
              </a:rPr>
              <a:t>r</a:t>
            </a:r>
            <a:r>
              <a:rPr lang="en-US" altLang="en-US" sz="1800" dirty="0"/>
              <a:t> &amp; </a:t>
            </a:r>
            <a:r>
              <a:rPr lang="en-US" altLang="en-US" sz="1800" i="1" dirty="0">
                <a:latin typeface="Times New Roman" pitchFamily="18" charset="0"/>
              </a:rPr>
              <a:t>c</a:t>
            </a:r>
            <a:r>
              <a:rPr lang="en-US" altLang="en-US" sz="1800" dirty="0"/>
              <a:t>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3159" y="2362200"/>
            <a:ext cx="3791641" cy="3657600"/>
            <a:chOff x="2484" y="2209800"/>
            <a:chExt cx="3791641" cy="3657600"/>
          </a:xfrm>
        </p:grpSpPr>
        <p:grpSp>
          <p:nvGrpSpPr>
            <p:cNvPr id="38923" name="Group 12"/>
            <p:cNvGrpSpPr>
              <a:grpSpLocks/>
            </p:cNvGrpSpPr>
            <p:nvPr/>
          </p:nvGrpSpPr>
          <p:grpSpPr bwMode="auto">
            <a:xfrm>
              <a:off x="533400" y="2514600"/>
              <a:ext cx="3260725" cy="3352800"/>
              <a:chOff x="3456" y="1488"/>
              <a:chExt cx="2054" cy="2112"/>
            </a:xfrm>
          </p:grpSpPr>
          <p:pic>
            <p:nvPicPr>
              <p:cNvPr id="38926" name="Picture 5" descr="Gaussian_sigma_6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" y="1536"/>
                <a:ext cx="1728" cy="1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927" name="Group 11"/>
              <p:cNvGrpSpPr>
                <a:grpSpLocks/>
              </p:cNvGrpSpPr>
              <p:nvPr/>
            </p:nvGrpSpPr>
            <p:grpSpPr bwMode="auto">
              <a:xfrm>
                <a:off x="3456" y="1488"/>
                <a:ext cx="2054" cy="2112"/>
                <a:chOff x="3456" y="1488"/>
                <a:chExt cx="2054" cy="2112"/>
              </a:xfrm>
            </p:grpSpPr>
            <p:grpSp>
              <p:nvGrpSpPr>
                <p:cNvPr id="38928" name="Group 10"/>
                <p:cNvGrpSpPr>
                  <a:grpSpLocks/>
                </p:cNvGrpSpPr>
                <p:nvPr/>
              </p:nvGrpSpPr>
              <p:grpSpPr bwMode="auto">
                <a:xfrm>
                  <a:off x="3456" y="1536"/>
                  <a:ext cx="1968" cy="1968"/>
                  <a:chOff x="3456" y="1536"/>
                  <a:chExt cx="1968" cy="1968"/>
                </a:xfrm>
              </p:grpSpPr>
              <p:sp>
                <p:nvSpPr>
                  <p:cNvPr id="38931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536"/>
                    <a:ext cx="0" cy="196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32" name="Line 7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4440" y="552"/>
                    <a:ext cx="0" cy="196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2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504" y="3235"/>
                  <a:ext cx="21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US" altLang="en-US" sz="3200" i="1">
                      <a:solidFill>
                        <a:srgbClr val="0000FF"/>
                      </a:solidFill>
                      <a:latin typeface="Times New Roman" pitchFamily="18" charset="0"/>
                    </a:rPr>
                    <a:t>r</a:t>
                  </a:r>
                </a:p>
              </p:txBody>
            </p:sp>
            <p:sp>
              <p:nvSpPr>
                <p:cNvPr id="389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280" y="1488"/>
                  <a:ext cx="23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US" altLang="en-US" sz="3200" i="1">
                      <a:solidFill>
                        <a:srgbClr val="0000FF"/>
                      </a:solidFill>
                      <a:latin typeface="Times New Roman" pitchFamily="18" charset="0"/>
                    </a:rPr>
                    <a:t>c</a:t>
                  </a:r>
                </a:p>
              </p:txBody>
            </p:sp>
          </p:grpSp>
        </p:grpSp>
        <p:sp>
          <p:nvSpPr>
            <p:cNvPr id="38925" name="Text Box 17"/>
            <p:cNvSpPr txBox="1">
              <a:spLocks noChangeArrowheads="1"/>
            </p:cNvSpPr>
            <p:nvPr/>
          </p:nvSpPr>
          <p:spPr bwMode="auto">
            <a:xfrm>
              <a:off x="1081087" y="5338762"/>
              <a:ext cx="16478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800" dirty="0">
                  <a:sym typeface="Symbol" pitchFamily="18" charset="2"/>
                </a:rPr>
                <a:t> </a:t>
              </a:r>
              <a:r>
                <a:rPr lang="en-US" altLang="en-US" sz="1800" dirty="0">
                  <a:latin typeface="Times New Roman" pitchFamily="18" charset="0"/>
                  <a:sym typeface="Symbol" pitchFamily="18" charset="2"/>
                </a:rPr>
                <a:t>= 257, </a:t>
              </a:r>
              <a:r>
                <a:rPr lang="en-US" altLang="en-US" sz="1800" dirty="0">
                  <a:latin typeface="Symbol" pitchFamily="18" charset="2"/>
                  <a:sym typeface="Symbol" pitchFamily="18" charset="2"/>
                </a:rPr>
                <a:t>s</a:t>
              </a:r>
              <a:r>
                <a:rPr lang="en-US" altLang="en-US" sz="1800" dirty="0">
                  <a:sym typeface="Symbol" pitchFamily="18" charset="2"/>
                </a:rPr>
                <a:t> </a:t>
              </a:r>
              <a:r>
                <a:rPr lang="en-US" altLang="en-US" sz="1800" dirty="0">
                  <a:latin typeface="Times New Roman" pitchFamily="18" charset="0"/>
                  <a:sym typeface="Symbol" pitchFamily="18" charset="2"/>
                </a:rPr>
                <a:t>= 64</a:t>
              </a: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233318" y="2221468"/>
              <a:ext cx="30008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1800" dirty="0" smtClean="0">
                  <a:latin typeface="Times New Roman" pitchFamily="18" charset="0"/>
                  <a:sym typeface="Symbol" pitchFamily="18" charset="2"/>
                </a:rPr>
                <a:t>1</a:t>
              </a:r>
              <a:endParaRPr lang="en-US" altLang="en-US" sz="180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1639542" y="2209800"/>
              <a:ext cx="5309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800" dirty="0" smtClean="0">
                  <a:latin typeface="Times New Roman" pitchFamily="18" charset="0"/>
                  <a:sym typeface="Symbol" pitchFamily="18" charset="2"/>
                </a:rPr>
                <a:t>257</a:t>
              </a:r>
              <a:endParaRPr lang="en-US" altLang="en-US" sz="180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3011142" y="2221467"/>
              <a:ext cx="53091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800" dirty="0" smtClean="0">
                  <a:latin typeface="Times New Roman" pitchFamily="18" charset="0"/>
                  <a:sym typeface="Symbol" pitchFamily="18" charset="2"/>
                </a:rPr>
                <a:t>512</a:t>
              </a:r>
              <a:endParaRPr lang="en-US" altLang="en-US" sz="180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2485" y="3777734"/>
              <a:ext cx="5309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800" dirty="0" smtClean="0">
                  <a:latin typeface="Times New Roman" pitchFamily="18" charset="0"/>
                  <a:sym typeface="Symbol" pitchFamily="18" charset="2"/>
                </a:rPr>
                <a:t>257</a:t>
              </a:r>
              <a:endParaRPr lang="en-US" altLang="en-US" sz="180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2484" y="5137150"/>
              <a:ext cx="53091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800" dirty="0" smtClean="0">
                  <a:latin typeface="Times New Roman" pitchFamily="18" charset="0"/>
                  <a:sym typeface="Symbol" pitchFamily="18" charset="2"/>
                </a:rPr>
                <a:t>512</a:t>
              </a:r>
              <a:endParaRPr lang="en-US" altLang="en-US" sz="1800" dirty="0">
                <a:latin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UP-gaussian-filtered-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2788"/>
            <a:ext cx="3198813" cy="319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10" descr="UP-unfiltered-e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3198813" cy="319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0" name="AutoShape 12"/>
          <p:cNvSpPr>
            <a:spLocks noChangeArrowheads="1"/>
          </p:cNvSpPr>
          <p:nvPr/>
        </p:nvSpPr>
        <p:spPr bwMode="auto">
          <a:xfrm>
            <a:off x="3505200" y="3244850"/>
            <a:ext cx="2133600" cy="674688"/>
          </a:xfrm>
          <a:prstGeom prst="rightArrow">
            <a:avLst>
              <a:gd name="adj1" fmla="val 53120"/>
              <a:gd name="adj2" fmla="val 4576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dirty="0"/>
              <a:t>Gaussian LPF</a:t>
            </a:r>
          </a:p>
        </p:txBody>
      </p:sp>
      <p:sp>
        <p:nvSpPr>
          <p:cNvPr id="39941" name="Text Box 13"/>
          <p:cNvSpPr txBox="1">
            <a:spLocks noChangeArrowheads="1"/>
          </p:cNvSpPr>
          <p:nvPr/>
        </p:nvSpPr>
        <p:spPr bwMode="auto">
          <a:xfrm>
            <a:off x="915988" y="5394325"/>
            <a:ext cx="3197225" cy="6461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800"/>
              <a:t>With a gaussian lowpass filter, the image above …</a:t>
            </a:r>
          </a:p>
        </p:txBody>
      </p:sp>
      <p:sp>
        <p:nvSpPr>
          <p:cNvPr id="39942" name="Text Box 14"/>
          <p:cNvSpPr txBox="1">
            <a:spLocks noChangeArrowheads="1"/>
          </p:cNvSpPr>
          <p:nvPr/>
        </p:nvSpPr>
        <p:spPr bwMode="auto">
          <a:xfrm>
            <a:off x="5030788" y="5394325"/>
            <a:ext cx="3197225" cy="6461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800"/>
              <a:t>… is blurred without ringing or ghosting.</a:t>
            </a:r>
          </a:p>
        </p:txBody>
      </p:sp>
      <p:sp>
        <p:nvSpPr>
          <p:cNvPr id="39943" name="Rectangle 19"/>
          <p:cNvSpPr>
            <a:spLocks noGrp="1" noChangeArrowheads="1"/>
          </p:cNvSpPr>
          <p:nvPr>
            <p:ph type="title"/>
          </p:nvPr>
        </p:nvSpPr>
        <p:spPr>
          <a:xfrm>
            <a:off x="1749425" y="1111250"/>
            <a:ext cx="5645150" cy="641350"/>
          </a:xfrm>
          <a:noFill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mtClean="0"/>
              <a:t>Optimal Filter:  The Gaussian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 descr="UP-unfiltered-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2788"/>
            <a:ext cx="3198813" cy="319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3" name="Picture 7" descr="UP-ideal-filtered-e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2788"/>
            <a:ext cx="3198813" cy="319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153400" cy="723900"/>
          </a:xfrm>
        </p:spPr>
        <p:txBody>
          <a:bodyPr/>
          <a:lstStyle/>
          <a:p>
            <a:pPr algn="ctr"/>
            <a:r>
              <a:rPr lang="en-US" altLang="en-US" smtClean="0"/>
              <a:t>Compare with an “Ideal” LPF</a:t>
            </a:r>
          </a:p>
        </p:txBody>
      </p:sp>
      <p:sp>
        <p:nvSpPr>
          <p:cNvPr id="40965" name="AutoShape 8"/>
          <p:cNvSpPr>
            <a:spLocks noChangeArrowheads="1"/>
          </p:cNvSpPr>
          <p:nvPr/>
        </p:nvSpPr>
        <p:spPr bwMode="auto">
          <a:xfrm>
            <a:off x="3505200" y="3244850"/>
            <a:ext cx="2133600" cy="674688"/>
          </a:xfrm>
          <a:prstGeom prst="rightArrow">
            <a:avLst>
              <a:gd name="adj1" fmla="val 53120"/>
              <a:gd name="adj2" fmla="val 4576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en-US" dirty="0"/>
              <a:t>Ideal LPF</a:t>
            </a:r>
          </a:p>
        </p:txBody>
      </p:sp>
      <p:sp>
        <p:nvSpPr>
          <p:cNvPr id="40966" name="Text Box 10"/>
          <p:cNvSpPr txBox="1">
            <a:spLocks noChangeArrowheads="1"/>
          </p:cNvSpPr>
          <p:nvPr/>
        </p:nvSpPr>
        <p:spPr bwMode="auto">
          <a:xfrm>
            <a:off x="915988" y="5394325"/>
            <a:ext cx="3197225" cy="6461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Blurring the image above w/ an ideal lowpass filter…</a:t>
            </a:r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5030788" y="5394325"/>
            <a:ext cx="3197225" cy="6461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…distorts the results with ringing or ghosting.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106488" y="3013075"/>
            <a:ext cx="6931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Gaussian Lowpass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6705600" cy="723900"/>
          </a:xfrm>
        </p:spPr>
        <p:txBody>
          <a:bodyPr/>
          <a:lstStyle/>
          <a:p>
            <a:r>
              <a:rPr lang="en-US" altLang="en-US" smtClean="0"/>
              <a:t>How to Convolve via FT in Matlab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1917700"/>
            <a:ext cx="7946229" cy="4094163"/>
            <a:chOff x="609600" y="1917700"/>
            <a:chExt cx="7946229" cy="4094163"/>
          </a:xfrm>
        </p:grpSpPr>
        <p:sp>
          <p:nvSpPr>
            <p:cNvPr id="6146" name="Text Box 2"/>
            <p:cNvSpPr txBox="1">
              <a:spLocks noChangeArrowheads="1"/>
            </p:cNvSpPr>
            <p:nvPr/>
          </p:nvSpPr>
          <p:spPr bwMode="auto">
            <a:xfrm>
              <a:off x="609600" y="1917700"/>
              <a:ext cx="7543800" cy="4094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5613" indent="-455613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Read the image from a file into a variable, say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I</a:t>
              </a:r>
              <a:r>
                <a:rPr lang="en-US" altLang="en-US" dirty="0">
                  <a:latin typeface="Arial" pitchFamily="34" charset="0"/>
                </a:rPr>
                <a:t>.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Read in or create the convolution </a:t>
              </a:r>
              <a:r>
                <a:rPr lang="en-US" altLang="en-US" dirty="0" smtClean="0">
                  <a:latin typeface="Arial" pitchFamily="34" charset="0"/>
                </a:rPr>
                <a:t>matrix,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dirty="0">
                  <a:latin typeface="Arial" pitchFamily="34" charset="0"/>
                </a:rPr>
                <a:t>.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Compute the sum of the </a:t>
              </a:r>
              <a:r>
                <a:rPr lang="en-US" altLang="en-US" dirty="0" smtClean="0">
                  <a:latin typeface="Arial" pitchFamily="34" charset="0"/>
                </a:rPr>
                <a:t>matrix: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s = sum(h(:));</a:t>
              </a:r>
              <a:endParaRPr lang="en-US" altLang="en-US" dirty="0">
                <a:latin typeface="Arial" pitchFamily="34" charset="0"/>
                <a:cs typeface="Arial" pitchFamily="34" charset="0"/>
              </a:endParaRP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If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s == 0, </a:t>
              </a:r>
              <a:r>
                <a:rPr lang="en-US" altLang="en-US" dirty="0">
                  <a:latin typeface="Arial" pitchFamily="34" charset="0"/>
                </a:rPr>
                <a:t>set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s = 1;</a:t>
              </a:r>
              <a:endParaRPr lang="en-US" altLang="en-US" dirty="0">
                <a:latin typeface="Arial" pitchFamily="34" charset="0"/>
              </a:endParaRP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  <a:cs typeface="Arial" pitchFamily="34" charset="0"/>
                </a:rPr>
                <a:t>Replace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dirty="0">
                  <a:latin typeface="Arial" pitchFamily="34" charset="0"/>
                </a:rPr>
                <a:t> with </a:t>
              </a:r>
              <a:r>
                <a:rPr lang="en-US" altLang="en-US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 = h/s;</a:t>
              </a:r>
              <a:endParaRPr lang="en-US" altLang="en-US" dirty="0">
                <a:latin typeface="Arial" pitchFamily="34" charset="0"/>
                <a:cs typeface="Arial" pitchFamily="34" charset="0"/>
              </a:endParaRP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Create: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 = zeros(size(I))</a:t>
              </a:r>
              <a:r>
                <a:rPr lang="en-US" altLang="en-US" dirty="0">
                  <a:solidFill>
                    <a:srgbClr val="0000FF"/>
                  </a:solidFill>
                  <a:latin typeface="Courier New" pitchFamily="49" charset="0"/>
                </a:rPr>
                <a:t>;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Copy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dirty="0">
                  <a:latin typeface="Arial" pitchFamily="34" charset="0"/>
                </a:rPr>
                <a:t> into the middle of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dirty="0">
                  <a:latin typeface="Arial" pitchFamily="34" charset="0"/>
                </a:rPr>
                <a:t>.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Shift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b="1" dirty="0">
                  <a:latin typeface="Arial" pitchFamily="34" charset="0"/>
                </a:rPr>
                <a:t> </a:t>
              </a:r>
              <a:r>
                <a:rPr lang="en-US" altLang="en-US" dirty="0">
                  <a:latin typeface="Arial" pitchFamily="34" charset="0"/>
                </a:rPr>
                <a:t>into position: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 = </a:t>
              </a:r>
              <a:r>
                <a:rPr lang="en-US" altLang="en-US" b="1" dirty="0" err="1">
                  <a:solidFill>
                    <a:srgbClr val="0000FF"/>
                  </a:solidFill>
                  <a:latin typeface="Courier New" pitchFamily="49" charset="0"/>
                </a:rPr>
                <a:t>ifftshift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(H);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Take the 2D FT of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I</a:t>
              </a:r>
              <a:r>
                <a:rPr lang="en-US" altLang="en-US" dirty="0">
                  <a:latin typeface="Arial" pitchFamily="34" charset="0"/>
                </a:rPr>
                <a:t> and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H</a:t>
              </a:r>
              <a:r>
                <a:rPr lang="en-US" altLang="en-US" dirty="0">
                  <a:latin typeface="Arial" pitchFamily="34" charset="0"/>
                </a:rPr>
                <a:t>:</a:t>
              </a:r>
              <a:r>
                <a:rPr lang="en-US" altLang="en-US" b="1" dirty="0">
                  <a:latin typeface="Courier New" pitchFamily="49" charset="0"/>
                </a:rPr>
                <a:t>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FI=fft2(I); FH=fft2(H);</a:t>
              </a:r>
              <a:endParaRPr lang="en-US" altLang="en-US" dirty="0">
                <a:latin typeface="Arial" pitchFamily="34" charset="0"/>
              </a:endParaRP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Pointwise multiply the FTs: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FJ=FI.*FH;</a:t>
              </a:r>
            </a:p>
            <a:p>
              <a:pPr>
                <a:spcAft>
                  <a:spcPct val="20000"/>
                </a:spcAft>
                <a:buFontTx/>
                <a:buAutoNum type="arabicPeriod"/>
              </a:pPr>
              <a:r>
                <a:rPr lang="en-US" altLang="en-US" dirty="0">
                  <a:latin typeface="Arial" pitchFamily="34" charset="0"/>
                </a:rPr>
                <a:t>Compute the inverse FT:  </a:t>
              </a:r>
              <a:r>
                <a:rPr lang="en-US" altLang="en-US" b="1" dirty="0">
                  <a:solidFill>
                    <a:srgbClr val="0000FF"/>
                  </a:solidFill>
                  <a:latin typeface="Courier New" pitchFamily="49" charset="0"/>
                </a:rPr>
                <a:t>J = real(ifft2(FJ));</a:t>
              </a:r>
            </a:p>
          </p:txBody>
        </p:sp>
        <p:sp>
          <p:nvSpPr>
            <p:cNvPr id="6148" name="Text Box 4"/>
            <p:cNvSpPr txBox="1">
              <a:spLocks noChangeArrowheads="1"/>
            </p:cNvSpPr>
            <p:nvPr/>
          </p:nvSpPr>
          <p:spPr bwMode="auto">
            <a:xfrm>
              <a:off x="5526879" y="3131403"/>
              <a:ext cx="3028950" cy="830997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8100000" algn="ctr" rotWithShape="0">
                <a:schemeClr val="tx2">
                  <a:alpha val="50000"/>
                </a:schemeClr>
              </a:outerShdw>
            </a:effectLst>
            <a:extLst/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dirty="0" smtClean="0"/>
                <a:t>If h is a one-band matrix and I is multi-band, you must copy h into all the bands of H.</a:t>
              </a:r>
              <a:endParaRPr lang="en-US" altLang="en-US" sz="1600" dirty="0"/>
            </a:p>
          </p:txBody>
        </p:sp>
        <p:sp>
          <p:nvSpPr>
            <p:cNvPr id="2" name="Left Arrow 1"/>
            <p:cNvSpPr/>
            <p:nvPr/>
          </p:nvSpPr>
          <p:spPr bwMode="auto">
            <a:xfrm rot="19954051">
              <a:off x="4419872" y="4073604"/>
              <a:ext cx="1200150" cy="228600"/>
            </a:xfrm>
            <a:prstGeom prst="leftArrow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8100000" algn="ctr" rotWithShape="0">
                <a:schemeClr val="tx2">
                  <a:alpha val="50000"/>
                </a:schemeClr>
              </a:outerShdw>
            </a:effectLst>
            <a:ex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600"/>
            </a:p>
          </p:txBody>
        </p:sp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096000" y="2292350"/>
            <a:ext cx="28956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dirty="0"/>
              <a:t>The </a:t>
            </a:r>
            <a:r>
              <a:rPr lang="en-US" altLang="en-US" sz="1600" dirty="0" smtClean="0"/>
              <a:t>matrix </a:t>
            </a:r>
            <a:r>
              <a:rPr lang="en-US" altLang="en-US" sz="1600" dirty="0"/>
              <a:t>is usually 1-band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5" descr="LPF-gaussian-stdev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1863" y="2417763"/>
            <a:ext cx="2751137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4" descr="lpf-gaussian-stdev8-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13" descr="lpf-gaussian-stdev8-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93725" y="5424488"/>
            <a:ext cx="23177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3262313" y="5424488"/>
            <a:ext cx="2619375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6515100" y="5424488"/>
            <a:ext cx="175101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Central Profile</a:t>
            </a:r>
          </a:p>
        </p:txBody>
      </p:sp>
      <p:sp>
        <p:nvSpPr>
          <p:cNvPr id="43016" name="Rectangle 9"/>
          <p:cNvSpPr>
            <a:spLocks noChangeAspect="1" noChangeArrowheads="1"/>
          </p:cNvSpPr>
          <p:nvPr/>
        </p:nvSpPr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SD filter sigma = 8</a:t>
            </a:r>
          </a:p>
        </p:txBody>
      </p:sp>
      <p:sp>
        <p:nvSpPr>
          <p:cNvPr id="43018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Lowpass Filter</a:t>
            </a:r>
          </a:p>
        </p:txBody>
      </p:sp>
      <p:sp>
        <p:nvSpPr>
          <p:cNvPr id="43019" name="AutoShape 16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Multiply by this, or …</a:t>
            </a:r>
          </a:p>
        </p:txBody>
      </p:sp>
      <p:sp>
        <p:nvSpPr>
          <p:cNvPr id="43020" name="AutoShape 17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4" descr="LPF-gaussian-stdev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17763"/>
            <a:ext cx="274161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12" descr="lpf-gaussian-stdev2-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11" descr="lpf-gaussian-stdev2-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592138" y="5424488"/>
            <a:ext cx="23177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254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44038" name="Text Box 3"/>
          <p:cNvSpPr txBox="1">
            <a:spLocks noChangeArrowheads="1"/>
          </p:cNvSpPr>
          <p:nvPr/>
        </p:nvSpPr>
        <p:spPr bwMode="auto">
          <a:xfrm>
            <a:off x="3260725" y="5424488"/>
            <a:ext cx="2619375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254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44039" name="Text Box 4"/>
          <p:cNvSpPr txBox="1">
            <a:spLocks noChangeArrowheads="1"/>
          </p:cNvSpPr>
          <p:nvPr/>
        </p:nvSpPr>
        <p:spPr bwMode="auto">
          <a:xfrm>
            <a:off x="6515100" y="5424488"/>
            <a:ext cx="175101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254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Central Profile</a:t>
            </a:r>
          </a:p>
        </p:txBody>
      </p:sp>
      <p:sp>
        <p:nvSpPr>
          <p:cNvPr id="44040" name="Rectangle 9"/>
          <p:cNvSpPr>
            <a:spLocks noChangeAspect="1" noChangeArrowheads="1"/>
          </p:cNvSpPr>
          <p:nvPr/>
        </p:nvSpPr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254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SD filter sigma = 2</a:t>
            </a:r>
          </a:p>
        </p:txBody>
      </p:sp>
      <p:sp>
        <p:nvSpPr>
          <p:cNvPr id="44042" name="AutoShape 15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Multiply by this, or …</a:t>
            </a:r>
          </a:p>
        </p:txBody>
      </p:sp>
      <p:sp>
        <p:nvSpPr>
          <p:cNvPr id="44043" name="AutoShape 16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sp>
        <p:nvSpPr>
          <p:cNvPr id="44047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Lowpass Filter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1" descr="lpf-gaussian-stdev8-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307138" y="5424487"/>
            <a:ext cx="217170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Gaussian LPF in FD</a:t>
            </a:r>
          </a:p>
        </p:txBody>
      </p:sp>
      <p:pic>
        <p:nvPicPr>
          <p:cNvPr id="45061" name="Picture 5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3609974" y="5424487"/>
            <a:ext cx="19224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Power Spectrum</a:t>
            </a:r>
          </a:p>
        </p:txBody>
      </p:sp>
      <p:pic>
        <p:nvPicPr>
          <p:cNvPr id="45063" name="Picture 7" descr="trains-512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SD filter sigma = 8</a:t>
            </a:r>
          </a:p>
        </p:txBody>
      </p:sp>
      <p:sp>
        <p:nvSpPr>
          <p:cNvPr id="45068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Lowpass Filter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858838" y="5424487"/>
            <a:ext cx="1785937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Original </a:t>
            </a:r>
            <a:r>
              <a:rPr lang="en-US" altLang="en-US" dirty="0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2362200"/>
            <a:ext cx="8380413" cy="2741613"/>
            <a:chOff x="381000" y="2362200"/>
            <a:chExt cx="8380413" cy="2741613"/>
          </a:xfrm>
        </p:grpSpPr>
        <p:pic>
          <p:nvPicPr>
            <p:cNvPr id="46082" name="Picture 14" descr="trains-512-glpf-P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362200"/>
              <a:ext cx="2741613" cy="27416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3" name="Picture 13" descr="trains-512-glp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362200"/>
              <a:ext cx="2741613" cy="27416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5" name="Picture 3" descr="trains-5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362200"/>
              <a:ext cx="2741613" cy="27416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088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SD filter sigma = 8</a:t>
            </a:r>
          </a:p>
        </p:txBody>
      </p:sp>
      <p:sp>
        <p:nvSpPr>
          <p:cNvPr id="46092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Lowpass Filter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6506371" y="5424487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Original Image</a:t>
            </a:r>
            <a:endParaRPr lang="en-US" altLang="en-US" dirty="0"/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3129145" y="5424487"/>
            <a:ext cx="28841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Power </a:t>
            </a:r>
            <a:r>
              <a:rPr lang="en-US" altLang="en-US" dirty="0"/>
              <a:t>Spectrum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858838" y="5424487"/>
            <a:ext cx="1785937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</a:t>
            </a:r>
            <a:r>
              <a:rPr lang="en-US" altLang="en-US" dirty="0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13" descr="trains-512-gl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14" descr="trains-512-glpf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2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SD filter sigma = 8</a:t>
            </a:r>
          </a:p>
        </p:txBody>
      </p:sp>
      <p:sp>
        <p:nvSpPr>
          <p:cNvPr id="47116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Lowpass Filter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6491945" y="5424487"/>
            <a:ext cx="1802096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Image</a:t>
            </a:r>
            <a:endParaRPr lang="en-US" altLang="en-US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129145" y="5424487"/>
            <a:ext cx="28841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Power </a:t>
            </a:r>
            <a:r>
              <a:rPr lang="en-US" altLang="en-US" dirty="0"/>
              <a:t>Spectrum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58838" y="5424487"/>
            <a:ext cx="1785937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Original </a:t>
            </a:r>
            <a:r>
              <a:rPr lang="en-US" altLang="en-US" dirty="0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Resolution Sequence</a:t>
            </a:r>
          </a:p>
        </p:txBody>
      </p:sp>
      <p:pic>
        <p:nvPicPr>
          <p:cNvPr id="270341" name="Picture 5" descr="csx1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 dirty="0">
                <a:latin typeface="Symbol" panose="05050102010706020507" pitchFamily="18" charset="2"/>
              </a:rPr>
              <a:t>s</a:t>
            </a:r>
            <a:r>
              <a:rPr lang="en-US" altLang="en-US" sz="2400" baseline="-25000" dirty="0">
                <a:latin typeface="Symbol" panose="05050102010706020507" pitchFamily="18" charset="2"/>
              </a:rPr>
              <a:t>0</a:t>
            </a:r>
            <a:r>
              <a:rPr lang="en-US" altLang="en-US" sz="2400" dirty="0">
                <a:latin typeface="Symbol" panose="05050102010706020507" pitchFamily="18" charset="2"/>
              </a:rPr>
              <a:t> = 0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98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Original Image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4" name="Picture 4" descr="csx1117_gaussian_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1</a:t>
            </a:r>
            <a:r>
              <a:rPr lang="en-US" altLang="en-US" sz="2400">
                <a:latin typeface="Symbol" panose="05050102010706020507" pitchFamily="18" charset="2"/>
              </a:rPr>
              <a:t> = 1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 descr="csx1117_gaussian_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3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2</a:t>
            </a:r>
            <a:r>
              <a:rPr lang="en-US" altLang="en-US" sz="2400">
                <a:latin typeface="Symbol" panose="05050102010706020507" pitchFamily="18" charset="2"/>
              </a:rPr>
              <a:t> = 2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2" name="Picture 4" descr="csx1117_gaussian_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4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3</a:t>
            </a:r>
            <a:r>
              <a:rPr lang="en-US" altLang="en-US" sz="2400">
                <a:latin typeface="Symbol" panose="05050102010706020507" pitchFamily="18" charset="2"/>
              </a:rPr>
              <a:t> = 4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7" name="Picture 5" descr="csx1117_gaussian_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4</a:t>
            </a:r>
            <a:r>
              <a:rPr lang="en-US" altLang="en-US" sz="2400">
                <a:latin typeface="Symbol" panose="05050102010706020507" pitchFamily="18" charset="2"/>
              </a:rPr>
              <a:t> = 8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609600" y="1917700"/>
            <a:ext cx="7543800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5613" indent="-455613"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Read the image from a file into a variable, say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I</a:t>
            </a:r>
            <a:r>
              <a:rPr lang="en-US" altLang="en-US" dirty="0">
                <a:latin typeface="Arial" pitchFamily="34" charset="0"/>
              </a:rPr>
              <a:t>.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Read in or create the convolution </a:t>
            </a:r>
            <a:r>
              <a:rPr lang="en-US" altLang="en-US" dirty="0" smtClean="0">
                <a:latin typeface="Arial" pitchFamily="34" charset="0"/>
              </a:rPr>
              <a:t>matrix,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dirty="0">
                <a:latin typeface="Arial" pitchFamily="34" charset="0"/>
              </a:rPr>
              <a:t>.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Compute the sum of the </a:t>
            </a:r>
            <a:r>
              <a:rPr lang="en-US" altLang="en-US" dirty="0" smtClean="0">
                <a:latin typeface="Arial" pitchFamily="34" charset="0"/>
              </a:rPr>
              <a:t>matrix: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s = sum(h(:));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If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s == 0, </a:t>
            </a:r>
            <a:r>
              <a:rPr lang="en-US" altLang="en-US" dirty="0">
                <a:latin typeface="Arial" pitchFamily="34" charset="0"/>
              </a:rPr>
              <a:t>set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s = 1;</a:t>
            </a:r>
            <a:endParaRPr lang="en-US" altLang="en-US" dirty="0">
              <a:latin typeface="Arial" pitchFamily="34" charset="0"/>
            </a:endParaRP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Replace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dirty="0">
                <a:latin typeface="Arial" pitchFamily="34" charset="0"/>
              </a:rPr>
              <a:t> with 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 = h/s;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Create: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 = zeros(size(I))</a:t>
            </a:r>
            <a:r>
              <a:rPr lang="en-US" altLang="en-US" dirty="0">
                <a:solidFill>
                  <a:srgbClr val="0000FF"/>
                </a:solidFill>
                <a:latin typeface="Courier New" pitchFamily="49" charset="0"/>
              </a:rPr>
              <a:t>;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Copy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dirty="0">
                <a:latin typeface="Arial" pitchFamily="34" charset="0"/>
              </a:rPr>
              <a:t> into the middle of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dirty="0">
                <a:latin typeface="Arial" pitchFamily="34" charset="0"/>
              </a:rPr>
              <a:t>.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Shift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b="1" dirty="0">
                <a:latin typeface="Arial" pitchFamily="34" charset="0"/>
              </a:rPr>
              <a:t> </a:t>
            </a:r>
            <a:r>
              <a:rPr lang="en-US" altLang="en-US" dirty="0">
                <a:latin typeface="Arial" pitchFamily="34" charset="0"/>
              </a:rPr>
              <a:t>into position: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 = ifftshift(H);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Take the 2D FT of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I</a:t>
            </a:r>
            <a:r>
              <a:rPr lang="en-US" altLang="en-US" dirty="0">
                <a:latin typeface="Arial" pitchFamily="34" charset="0"/>
              </a:rPr>
              <a:t> and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H</a:t>
            </a:r>
            <a:r>
              <a:rPr lang="en-US" altLang="en-US" dirty="0">
                <a:latin typeface="Arial" pitchFamily="34" charset="0"/>
              </a:rPr>
              <a:t>:</a:t>
            </a:r>
            <a:r>
              <a:rPr lang="en-US" altLang="en-US" b="1" dirty="0">
                <a:latin typeface="Courier New" pitchFamily="49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FI=fft2(I); FH=fft2(H);</a:t>
            </a:r>
            <a:endParaRPr lang="en-US" altLang="en-US" dirty="0">
              <a:latin typeface="Arial" pitchFamily="34" charset="0"/>
            </a:endParaRP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Pointwise multiply the FTs: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FJ=FI.*FH;</a:t>
            </a:r>
          </a:p>
          <a:p>
            <a:pPr>
              <a:spcAft>
                <a:spcPct val="20000"/>
              </a:spcAft>
              <a:buFontTx/>
              <a:buAutoNum type="arabicPeriod"/>
            </a:pPr>
            <a:r>
              <a:rPr lang="en-US" altLang="en-US" dirty="0">
                <a:latin typeface="Arial" pitchFamily="34" charset="0"/>
              </a:rPr>
              <a:t>Compute the inverse FT:  </a:t>
            </a:r>
            <a:r>
              <a:rPr lang="en-US" altLang="en-US" b="1" dirty="0">
                <a:solidFill>
                  <a:srgbClr val="0000FF"/>
                </a:solidFill>
                <a:latin typeface="Courier New" pitchFamily="49" charset="0"/>
              </a:rPr>
              <a:t>J = real(ifft2(FJ));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6705600" cy="723900"/>
          </a:xfrm>
        </p:spPr>
        <p:txBody>
          <a:bodyPr/>
          <a:lstStyle/>
          <a:p>
            <a:r>
              <a:rPr lang="en-US" altLang="en-US" smtClean="0"/>
              <a:t>How to Convolve via FT in Matlab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4791" y="3048000"/>
            <a:ext cx="4112009" cy="1343738"/>
            <a:chOff x="4574791" y="2987833"/>
            <a:chExt cx="4112009" cy="1343738"/>
          </a:xfrm>
        </p:grpSpPr>
        <p:sp>
          <p:nvSpPr>
            <p:cNvPr id="6148" name="Text Box 4"/>
            <p:cNvSpPr txBox="1">
              <a:spLocks noChangeArrowheads="1"/>
            </p:cNvSpPr>
            <p:nvPr/>
          </p:nvSpPr>
          <p:spPr bwMode="auto">
            <a:xfrm>
              <a:off x="5410200" y="2987833"/>
              <a:ext cx="3276600" cy="107721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8100000" algn="ctr" rotWithShape="0">
                <a:schemeClr val="tx2">
                  <a:alpha val="50000"/>
                </a:schemeClr>
              </a:outerShdw>
            </a:effectLst>
            <a:extLst/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dirty="0" smtClean="0"/>
                <a:t>fftshift and ifftshift must be done separately for each band.  fft2 transforms all the bands of a multiband image separately. </a:t>
              </a:r>
              <a:endParaRPr lang="en-US" altLang="en-US" sz="1600" dirty="0"/>
            </a:p>
          </p:txBody>
        </p:sp>
        <p:sp>
          <p:nvSpPr>
            <p:cNvPr id="10" name="Left Arrow 9"/>
            <p:cNvSpPr/>
            <p:nvPr/>
          </p:nvSpPr>
          <p:spPr bwMode="auto">
            <a:xfrm rot="20004172">
              <a:off x="4574791" y="4102971"/>
              <a:ext cx="914400" cy="228600"/>
            </a:xfrm>
            <a:prstGeom prst="leftArrow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8100000" algn="ctr" rotWithShape="0">
                <a:schemeClr val="tx2">
                  <a:alpha val="50000"/>
                </a:schemeClr>
              </a:outerShdw>
            </a:effectLst>
            <a:ex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60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60" name="Picture 4" descr="csx1117_gaussian_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4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5</a:t>
            </a:r>
            <a:r>
              <a:rPr lang="en-US" altLang="en-US" sz="2400">
                <a:latin typeface="Symbol" panose="05050102010706020507" pitchFamily="18" charset="2"/>
              </a:rPr>
              <a:t> = 16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4" name="Picture 4" descr="csx1117_gaussian_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6485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6</a:t>
            </a:r>
            <a:r>
              <a:rPr lang="en-US" altLang="en-US" sz="2400">
                <a:latin typeface="Symbol" panose="05050102010706020507" pitchFamily="18" charset="2"/>
              </a:rPr>
              <a:t> = 32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8" name="Picture 4" descr="csx1117_gaussian_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5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-25000">
                <a:latin typeface="Symbol" panose="05050102010706020507" pitchFamily="18" charset="2"/>
              </a:rPr>
              <a:t>7</a:t>
            </a:r>
            <a:r>
              <a:rPr lang="en-US" altLang="en-US" sz="2400">
                <a:latin typeface="Symbol" panose="05050102010706020507" pitchFamily="18" charset="2"/>
              </a:rPr>
              <a:t> = 64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2" name="Picture 4" descr="csx1117_gaussian_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/>
              <a:t>Resolution Sequence</a:t>
            </a: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 dirty="0">
                <a:latin typeface="Symbol" panose="05050102010706020507" pitchFamily="18" charset="2"/>
              </a:rPr>
              <a:t>s</a:t>
            </a:r>
            <a:r>
              <a:rPr lang="en-US" altLang="en-US" sz="2400" baseline="-25000" dirty="0">
                <a:latin typeface="Symbol" panose="05050102010706020507" pitchFamily="18" charset="2"/>
              </a:rPr>
              <a:t>8</a:t>
            </a:r>
            <a:r>
              <a:rPr lang="en-US" altLang="en-US" sz="2400" dirty="0">
                <a:latin typeface="Symbol" panose="05050102010706020507" pitchFamily="18" charset="2"/>
              </a:rPr>
              <a:t> = 128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81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Gaussian LPF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Box 4"/>
          <p:cNvSpPr txBox="1">
            <a:spLocks noChangeArrowheads="1"/>
          </p:cNvSpPr>
          <p:nvPr/>
        </p:nvSpPr>
        <p:spPr bwMode="auto">
          <a:xfrm>
            <a:off x="1038225" y="3013075"/>
            <a:ext cx="70675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Gaussian Highpass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4" descr="hpf-gaussian-stdev8-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13" descr="hpf-gaussian-stdev8-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</p:spPr>
        <p:txBody>
          <a:bodyPr/>
          <a:lstStyle/>
          <a:p>
            <a:r>
              <a:rPr lang="en-US" altLang="en-US" smtClean="0"/>
              <a:t>Gaussian Highpass Filter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593725" y="5424488"/>
            <a:ext cx="23177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3262313" y="5424488"/>
            <a:ext cx="2619375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49159" name="Text Box 8"/>
          <p:cNvSpPr txBox="1">
            <a:spLocks noChangeArrowheads="1"/>
          </p:cNvSpPr>
          <p:nvPr/>
        </p:nvSpPr>
        <p:spPr bwMode="auto">
          <a:xfrm>
            <a:off x="6515100" y="5424488"/>
            <a:ext cx="175101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Central Profile</a:t>
            </a:r>
          </a:p>
        </p:txBody>
      </p:sp>
      <p:sp>
        <p:nvSpPr>
          <p:cNvPr id="49160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sigma = 8</a:t>
            </a:r>
          </a:p>
        </p:txBody>
      </p:sp>
      <p:sp>
        <p:nvSpPr>
          <p:cNvPr id="49161" name="AutoShape 16"/>
          <p:cNvSpPr>
            <a:spLocks noChangeArrowheads="1"/>
          </p:cNvSpPr>
          <p:nvPr/>
        </p:nvSpPr>
        <p:spPr bwMode="auto">
          <a:xfrm>
            <a:off x="1752600" y="2438400"/>
            <a:ext cx="1295400" cy="581025"/>
          </a:xfrm>
          <a:prstGeom prst="wedgeRectCallout">
            <a:avLst>
              <a:gd name="adj1" fmla="val -39829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 dirty="0"/>
              <a:t>Multiply by this, or …</a:t>
            </a:r>
          </a:p>
        </p:txBody>
      </p:sp>
      <p:sp>
        <p:nvSpPr>
          <p:cNvPr id="49162" name="AutoShape 17"/>
          <p:cNvSpPr>
            <a:spLocks noChangeArrowheads="1"/>
          </p:cNvSpPr>
          <p:nvPr/>
        </p:nvSpPr>
        <p:spPr bwMode="auto">
          <a:xfrm>
            <a:off x="3276600" y="2438400"/>
            <a:ext cx="1295400" cy="581025"/>
          </a:xfrm>
          <a:prstGeom prst="wedgeRectCallout">
            <a:avLst>
              <a:gd name="adj1" fmla="val 38111"/>
              <a:gd name="adj2" fmla="val 93750"/>
            </a:avLst>
          </a:prstGeom>
          <a:solidFill>
            <a:srgbClr val="CCFFFF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… convolve by this</a:t>
            </a:r>
          </a:p>
        </p:txBody>
      </p:sp>
      <p:pic>
        <p:nvPicPr>
          <p:cNvPr id="49166" name="Picture 13" descr="hpf-gaussian-stdev8-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7" name="Picture 15" descr="HPF-gaussian-stdev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16175"/>
            <a:ext cx="274161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3" descr="hpf-gaussian-stdev8-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6283325" y="5418138"/>
            <a:ext cx="222250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Gaussian HPF in FD</a:t>
            </a: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873125" y="541813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pic>
        <p:nvPicPr>
          <p:cNvPr id="50181" name="Picture 4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2" name="Text Box 5"/>
          <p:cNvSpPr txBox="1">
            <a:spLocks noChangeArrowheads="1"/>
          </p:cNvSpPr>
          <p:nvPr/>
        </p:nvSpPr>
        <p:spPr bwMode="auto">
          <a:xfrm>
            <a:off x="3609975" y="5416550"/>
            <a:ext cx="19224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Power Spectrum</a:t>
            </a:r>
          </a:p>
        </p:txBody>
      </p:sp>
      <p:pic>
        <p:nvPicPr>
          <p:cNvPr id="50183" name="Picture 6" descr="trains-512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4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Highpass Filter</a:t>
            </a:r>
          </a:p>
        </p:txBody>
      </p:sp>
      <p:sp>
        <p:nvSpPr>
          <p:cNvPr id="50185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sigma = 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4" descr="trains-512-gh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13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7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Highpass Filter</a:t>
            </a:r>
          </a:p>
        </p:txBody>
      </p:sp>
      <p:sp>
        <p:nvSpPr>
          <p:cNvPr id="51208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sigma = 8</a:t>
            </a:r>
          </a:p>
        </p:txBody>
      </p:sp>
      <p:sp>
        <p:nvSpPr>
          <p:cNvPr id="51209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sz="1600" dirty="0"/>
              <a:t>*signed image:   0 mapped to 128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507958" y="5418138"/>
            <a:ext cx="177324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Original Image</a:t>
            </a:r>
            <a:endParaRPr lang="en-US" altLang="en-US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789845" y="541813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Filtered Image*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129146" y="5416550"/>
            <a:ext cx="28841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Power </a:t>
            </a:r>
            <a:r>
              <a:rPr lang="en-US" altLang="en-US" dirty="0"/>
              <a:t>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13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362200"/>
            <a:ext cx="2741612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14" descr="trains-512-ghpf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1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Highpass Filter</a:t>
            </a:r>
          </a:p>
        </p:txBody>
      </p:sp>
      <p:sp>
        <p:nvSpPr>
          <p:cNvPr id="52232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sigma = 8</a:t>
            </a:r>
          </a:p>
        </p:txBody>
      </p:sp>
      <p:sp>
        <p:nvSpPr>
          <p:cNvPr id="52233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432616" y="541813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Filtered Image*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73125" y="541813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129146" y="5416550"/>
            <a:ext cx="288412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Power </a:t>
            </a:r>
            <a:r>
              <a:rPr lang="en-US" altLang="en-US" dirty="0"/>
              <a:t>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5" descr="trains-512-ghpf-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13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trains-512-ihpf-n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5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4800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Highpass Filter</a:t>
            </a:r>
          </a:p>
        </p:txBody>
      </p:sp>
      <p:sp>
        <p:nvSpPr>
          <p:cNvPr id="53256" name="Text Box 12"/>
          <p:cNvSpPr txBox="1">
            <a:spLocks noChangeArrowheads="1"/>
          </p:cNvSpPr>
          <p:nvPr/>
        </p:nvSpPr>
        <p:spPr bwMode="auto">
          <a:xfrm>
            <a:off x="6324600" y="1371600"/>
            <a:ext cx="2400016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FD notch sigma = 8</a:t>
            </a:r>
          </a:p>
        </p:txBody>
      </p:sp>
      <p:sp>
        <p:nvSpPr>
          <p:cNvPr id="53261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475099" y="5418138"/>
            <a:ext cx="183896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Negative Pixels</a:t>
            </a:r>
            <a:endParaRPr lang="en-US" altLang="en-US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98851" y="5418138"/>
            <a:ext cx="1705916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Positive Pixels</a:t>
            </a:r>
            <a:endParaRPr lang="en-US" altLang="en-US" dirty="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635697" y="5416550"/>
            <a:ext cx="18710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Filtered Image</a:t>
            </a:r>
            <a:r>
              <a:rPr lang="en-US" altLang="en-US" baseline="30000" dirty="0" smtClean="0"/>
              <a:t>*</a:t>
            </a:r>
            <a:endParaRPr lang="en-US" altLang="en-US" baseline="30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8" descr="mask_16x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2128838"/>
            <a:ext cx="1654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" descr="mask_17x17_fftsh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4198938"/>
            <a:ext cx="1744662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 descr="mask_16x16_fftshi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3" y="4198938"/>
            <a:ext cx="1652587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mask_17x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133600"/>
            <a:ext cx="1744662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1147763"/>
            <a:ext cx="4991100" cy="579437"/>
          </a:xfrm>
        </p:spPr>
        <p:txBody>
          <a:bodyPr wrap="none">
            <a:spAutoFit/>
          </a:bodyPr>
          <a:lstStyle/>
          <a:p>
            <a:r>
              <a:rPr lang="en-US" altLang="en-US" sz="3200" smtClean="0"/>
              <a:t>Coordinate Origin of the FFT</a:t>
            </a:r>
          </a:p>
        </p:txBody>
      </p:sp>
      <p:pic>
        <p:nvPicPr>
          <p:cNvPr id="7175" name="Picture 7" descr="origin_16x16_fftshif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197350"/>
            <a:ext cx="1654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 descr="origin_17x17_fftshi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4197350"/>
            <a:ext cx="174625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 descr="origin_16x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33600"/>
            <a:ext cx="1654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origin_17x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133600"/>
            <a:ext cx="174625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019800" y="1171575"/>
            <a:ext cx="2532063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/>
              <a:t>Center</a:t>
            </a:r>
            <a:r>
              <a:rPr lang="en-US" altLang="en-US" sz="1600">
                <a:latin typeface="Times New Roman" pitchFamily="18" charset="0"/>
              </a:rPr>
              <a:t> =</a:t>
            </a:r>
          </a:p>
          <a:p>
            <a:r>
              <a:rPr lang="en-US" altLang="en-US" sz="1600">
                <a:latin typeface="Times New Roman" pitchFamily="18" charset="0"/>
              </a:rPr>
              <a:t>(floor(R/2)+1, floor(C/2)+1)</a:t>
            </a:r>
          </a:p>
        </p:txBody>
      </p: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1133475" y="1878013"/>
            <a:ext cx="6762750" cy="274637"/>
            <a:chOff x="714" y="1183"/>
            <a:chExt cx="4260" cy="173"/>
          </a:xfrm>
        </p:grpSpPr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714" y="1183"/>
              <a:ext cx="3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Even</a:t>
              </a:r>
            </a:p>
          </p:txBody>
        </p:sp>
        <p:sp>
          <p:nvSpPr>
            <p:cNvPr id="7195" name="Text Box 14"/>
            <p:cNvSpPr txBox="1">
              <a:spLocks noChangeArrowheads="1"/>
            </p:cNvSpPr>
            <p:nvPr/>
          </p:nvSpPr>
          <p:spPr bwMode="auto">
            <a:xfrm>
              <a:off x="3344" y="1183"/>
              <a:ext cx="3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Even</a:t>
              </a:r>
            </a:p>
          </p:txBody>
        </p:sp>
        <p:sp>
          <p:nvSpPr>
            <p:cNvPr id="7196" name="Text Box 15"/>
            <p:cNvSpPr txBox="1">
              <a:spLocks noChangeArrowheads="1"/>
            </p:cNvSpPr>
            <p:nvPr/>
          </p:nvSpPr>
          <p:spPr bwMode="auto">
            <a:xfrm>
              <a:off x="2047" y="1183"/>
              <a:ext cx="29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Odd</a:t>
              </a:r>
            </a:p>
          </p:txBody>
        </p:sp>
        <p:sp>
          <p:nvSpPr>
            <p:cNvPr id="7197" name="Text Box 16"/>
            <p:cNvSpPr txBox="1">
              <a:spLocks noChangeArrowheads="1"/>
            </p:cNvSpPr>
            <p:nvPr/>
          </p:nvSpPr>
          <p:spPr bwMode="auto">
            <a:xfrm>
              <a:off x="4677" y="1183"/>
              <a:ext cx="29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Odd</a:t>
              </a:r>
            </a:p>
          </p:txBody>
        </p:sp>
      </p:grpSp>
      <p:grpSp>
        <p:nvGrpSpPr>
          <p:cNvPr id="7181" name="Group 17"/>
          <p:cNvGrpSpPr>
            <a:grpSpLocks/>
          </p:cNvGrpSpPr>
          <p:nvPr/>
        </p:nvGrpSpPr>
        <p:grpSpPr bwMode="auto">
          <a:xfrm>
            <a:off x="874713" y="3840163"/>
            <a:ext cx="7567612" cy="274637"/>
            <a:chOff x="551" y="2400"/>
            <a:chExt cx="4767" cy="173"/>
          </a:xfrm>
        </p:grpSpPr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551" y="2400"/>
              <a:ext cx="6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Image Origin</a:t>
              </a:r>
            </a:p>
          </p:txBody>
        </p:sp>
        <p:sp>
          <p:nvSpPr>
            <p:cNvPr id="7191" name="Text Box 19"/>
            <p:cNvSpPr txBox="1">
              <a:spLocks noChangeArrowheads="1"/>
            </p:cNvSpPr>
            <p:nvPr/>
          </p:nvSpPr>
          <p:spPr bwMode="auto">
            <a:xfrm>
              <a:off x="3026" y="2400"/>
              <a:ext cx="9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Weight Matrix Origin</a:t>
              </a:r>
            </a:p>
          </p:txBody>
        </p:sp>
        <p:sp>
          <p:nvSpPr>
            <p:cNvPr id="7192" name="Text Box 20"/>
            <p:cNvSpPr txBox="1">
              <a:spLocks noChangeArrowheads="1"/>
            </p:cNvSpPr>
            <p:nvPr/>
          </p:nvSpPr>
          <p:spPr bwMode="auto">
            <a:xfrm>
              <a:off x="1863" y="2400"/>
              <a:ext cx="6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Image Origin</a:t>
              </a:r>
            </a:p>
          </p:txBody>
        </p:sp>
        <p:sp>
          <p:nvSpPr>
            <p:cNvPr id="7193" name="Text Box 21"/>
            <p:cNvSpPr txBox="1">
              <a:spLocks noChangeArrowheads="1"/>
            </p:cNvSpPr>
            <p:nvPr/>
          </p:nvSpPr>
          <p:spPr bwMode="auto">
            <a:xfrm>
              <a:off x="4334" y="2400"/>
              <a:ext cx="9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Weight Matrix Origin</a:t>
              </a:r>
            </a:p>
          </p:txBody>
        </p:sp>
      </p:grpSp>
      <p:grpSp>
        <p:nvGrpSpPr>
          <p:cNvPr id="7182" name="Group 22"/>
          <p:cNvGrpSpPr>
            <a:grpSpLocks/>
          </p:cNvGrpSpPr>
          <p:nvPr/>
        </p:nvGrpSpPr>
        <p:grpSpPr bwMode="auto">
          <a:xfrm>
            <a:off x="835025" y="5897563"/>
            <a:ext cx="7423150" cy="274637"/>
            <a:chOff x="526" y="3667"/>
            <a:chExt cx="4676" cy="173"/>
          </a:xfrm>
        </p:grpSpPr>
        <p:sp>
          <p:nvSpPr>
            <p:cNvPr id="7186" name="Text Box 23"/>
            <p:cNvSpPr txBox="1">
              <a:spLocks noChangeArrowheads="1"/>
            </p:cNvSpPr>
            <p:nvPr/>
          </p:nvSpPr>
          <p:spPr bwMode="auto">
            <a:xfrm>
              <a:off x="526" y="3667"/>
              <a:ext cx="7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After FFT shift</a:t>
              </a:r>
            </a:p>
          </p:txBody>
        </p:sp>
        <p:sp>
          <p:nvSpPr>
            <p:cNvPr id="7187" name="Text Box 24"/>
            <p:cNvSpPr txBox="1">
              <a:spLocks noChangeArrowheads="1"/>
            </p:cNvSpPr>
            <p:nvPr/>
          </p:nvSpPr>
          <p:spPr bwMode="auto">
            <a:xfrm>
              <a:off x="3141" y="3667"/>
              <a:ext cx="75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After IFFT shift</a:t>
              </a:r>
            </a:p>
          </p:txBody>
        </p:sp>
        <p:sp>
          <p:nvSpPr>
            <p:cNvPr id="7188" name="Text Box 25"/>
            <p:cNvSpPr txBox="1">
              <a:spLocks noChangeArrowheads="1"/>
            </p:cNvSpPr>
            <p:nvPr/>
          </p:nvSpPr>
          <p:spPr bwMode="auto">
            <a:xfrm>
              <a:off x="1832" y="3667"/>
              <a:ext cx="7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After FFT shift</a:t>
              </a:r>
            </a:p>
          </p:txBody>
        </p:sp>
        <p:sp>
          <p:nvSpPr>
            <p:cNvPr id="7189" name="Text Box 26"/>
            <p:cNvSpPr txBox="1">
              <a:spLocks noChangeArrowheads="1"/>
            </p:cNvSpPr>
            <p:nvPr/>
          </p:nvSpPr>
          <p:spPr bwMode="auto">
            <a:xfrm>
              <a:off x="4449" y="3667"/>
              <a:ext cx="75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US" altLang="en-US" sz="1200">
                  <a:latin typeface="Arial" pitchFamily="34" charset="0"/>
                </a:rPr>
                <a:t>After IFFT shift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7" descr="trains_H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0413" cy="723900"/>
          </a:xfrm>
        </p:spPr>
        <p:txBody>
          <a:bodyPr/>
          <a:lstStyle/>
          <a:p>
            <a:r>
              <a:rPr lang="en-US" altLang="en-US" smtClean="0"/>
              <a:t>Another Gaussian Highpass Filter</a:t>
            </a:r>
          </a:p>
        </p:txBody>
      </p:sp>
      <p:pic>
        <p:nvPicPr>
          <p:cNvPr id="54276" name="Picture 4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6" descr="funn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84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432616" y="541813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Filtered Image*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873125" y="541813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/>
              <a:t>Original Image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260593" y="5416550"/>
            <a:ext cx="2621230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en-US" altLang="en-US" dirty="0" smtClean="0"/>
              <a:t>Filter Power </a:t>
            </a:r>
            <a:r>
              <a:rPr lang="en-US" altLang="en-US" dirty="0"/>
              <a:t>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at </a:t>
            </a:r>
            <a:r>
              <a:rPr lang="en-US" altLang="en-US" dirty="0" smtClean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solidFill>
                  <a:srgbClr val="000000"/>
                </a:solidFill>
                <a:latin typeface="Symbol" panose="05050102010706020507" pitchFamily="18" charset="2"/>
              </a:rPr>
              <a:t>9</a:t>
            </a:r>
            <a:r>
              <a:rPr lang="en-US" altLang="en-US" dirty="0" smtClean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 256.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645179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5260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at </a:t>
            </a:r>
            <a:r>
              <a:rPr lang="en-US" altLang="en-US" dirty="0" smtClean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solidFill>
                  <a:srgbClr val="000000"/>
                </a:solidFill>
                <a:latin typeface="Symbol" panose="05050102010706020507" pitchFamily="18" charset="2"/>
              </a:rPr>
              <a:t>8</a:t>
            </a:r>
            <a:r>
              <a:rPr lang="en-US" altLang="en-US" dirty="0" smtClean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128.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725169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7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64.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49689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6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32.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152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5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16.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102324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4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8.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36730"/>
              </p:ext>
            </p:extLst>
          </p:nvPr>
        </p:nvGraphicFramePr>
        <p:xfrm>
          <a:off x="455613" y="5629275"/>
          <a:ext cx="21113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Equation" r:id="rId4" imgW="1206360" imgH="266400" progId="Equation.DSMT4">
                  <p:embed/>
                </p:oleObj>
              </mc:Choice>
              <mc:Fallback>
                <p:oleObj name="Equation" r:id="rId4" imgW="12063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29275"/>
                        <a:ext cx="21113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5260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3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4.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64068"/>
              </p:ext>
            </p:extLst>
          </p:nvPr>
        </p:nvGraphicFramePr>
        <p:xfrm>
          <a:off x="455613" y="5637213"/>
          <a:ext cx="211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Equation" r:id="rId4" imgW="1206360" imgH="279360" progId="Equation.DSMT4">
                  <p:embed/>
                </p:oleObj>
              </mc:Choice>
              <mc:Fallback>
                <p:oleObj name="Equation" r:id="rId4" imgW="1206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37213"/>
                        <a:ext cx="21113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2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2.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45341"/>
              </p:ext>
            </p:extLst>
          </p:nvPr>
        </p:nvGraphicFramePr>
        <p:xfrm>
          <a:off x="455613" y="5629275"/>
          <a:ext cx="21113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Equation" r:id="rId4" imgW="1206360" imgH="266400" progId="Equation.DSMT4">
                  <p:embed/>
                </p:oleObj>
              </mc:Choice>
              <mc:Fallback>
                <p:oleObj name="Equation" r:id="rId4" imgW="12063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29275"/>
                        <a:ext cx="21113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47860"/>
            <a:ext cx="5483625" cy="3657578"/>
          </a:xfrm>
          <a:prstGeom prst="rect">
            <a:avLst/>
          </a:prstGeom>
        </p:spPr>
      </p:pic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191000"/>
            <a:ext cx="2209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original image and Gaussian LPF image</a:t>
            </a:r>
          </a:p>
          <a:p>
            <a:r>
              <a:rPr lang="en-US" altLang="en-US" dirty="0" smtClean="0">
                <a:latin typeface="+mj-lt"/>
              </a:rPr>
              <a:t>at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1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302277"/>
              </p:ext>
            </p:extLst>
          </p:nvPr>
        </p:nvGraphicFramePr>
        <p:xfrm>
          <a:off x="457200" y="5629275"/>
          <a:ext cx="2089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Equation" r:id="rId4" imgW="1193760" imgH="266400" progId="Equation.DSMT4">
                  <p:embed/>
                </p:oleObj>
              </mc:Choice>
              <mc:Fallback>
                <p:oleObj name="Equation" r:id="rId4" imgW="1193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629275"/>
                        <a:ext cx="20891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986" name="Group 2"/>
          <p:cNvGraphicFramePr>
            <a:graphicFrameLocks noGrp="1"/>
          </p:cNvGraphicFramePr>
          <p:nvPr/>
        </p:nvGraphicFramePr>
        <p:xfrm>
          <a:off x="7239000" y="4114800"/>
          <a:ext cx="1066800" cy="1069976"/>
        </p:xfrm>
        <a:graphic>
          <a:graphicData uri="http://schemas.openxmlformats.org/drawingml/2006/table">
            <a:tbl>
              <a:tblPr/>
              <a:tblGrid>
                <a:gridCol w="214313"/>
                <a:gridCol w="214312"/>
                <a:gridCol w="212725"/>
                <a:gridCol w="212725"/>
                <a:gridCol w="212725"/>
              </a:tblGrid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</a:tr>
              <a:tr h="2160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A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024" name="Group 40"/>
          <p:cNvGraphicFramePr>
            <a:graphicFrameLocks noGrp="1"/>
          </p:cNvGraphicFramePr>
          <p:nvPr/>
        </p:nvGraphicFramePr>
        <p:xfrm>
          <a:off x="5257800" y="4114800"/>
          <a:ext cx="1066800" cy="1069976"/>
        </p:xfrm>
        <a:graphic>
          <a:graphicData uri="http://schemas.openxmlformats.org/drawingml/2006/table">
            <a:tbl>
              <a:tblPr/>
              <a:tblGrid>
                <a:gridCol w="214313"/>
                <a:gridCol w="214312"/>
                <a:gridCol w="212725"/>
                <a:gridCol w="212725"/>
                <a:gridCol w="212725"/>
              </a:tblGrid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A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60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70" name="Rectangle 78"/>
          <p:cNvSpPr>
            <a:spLocks noGrp="1" noChangeArrowheads="1"/>
          </p:cNvSpPr>
          <p:nvPr>
            <p:ph type="title"/>
          </p:nvPr>
        </p:nvSpPr>
        <p:spPr>
          <a:xfrm>
            <a:off x="457200" y="1181100"/>
            <a:ext cx="7772400" cy="723900"/>
          </a:xfrm>
        </p:spPr>
        <p:txBody>
          <a:bodyPr/>
          <a:lstStyle/>
          <a:p>
            <a:r>
              <a:rPr lang="en-US" altLang="en-US" dirty="0" smtClean="0"/>
              <a:t>Matlab’s </a:t>
            </a:r>
            <a:r>
              <a:rPr lang="en-US" altLang="en-US" dirty="0" smtClean="0">
                <a:latin typeface="Courier New" pitchFamily="49" charset="0"/>
              </a:rPr>
              <a:t>fftshift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latin typeface="Courier New" pitchFamily="49" charset="0"/>
              </a:rPr>
              <a:t>ifftshift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2362200"/>
            <a:ext cx="4114800" cy="1066800"/>
            <a:chOff x="533400" y="2362200"/>
            <a:chExt cx="4114800" cy="1066800"/>
          </a:xfrm>
          <a:solidFill>
            <a:srgbClr val="FFFFCC"/>
          </a:solidFill>
        </p:grpSpPr>
        <p:sp>
          <p:nvSpPr>
            <p:cNvPr id="8358" name="Rectangle 80"/>
            <p:cNvSpPr>
              <a:spLocks noChangeArrowheads="1"/>
            </p:cNvSpPr>
            <p:nvPr/>
          </p:nvSpPr>
          <p:spPr bwMode="auto">
            <a:xfrm>
              <a:off x="533400" y="2362200"/>
              <a:ext cx="4114800" cy="10668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63500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359" name="Text Box 81"/>
            <p:cNvSpPr txBox="1">
              <a:spLocks noChangeArrowheads="1"/>
            </p:cNvSpPr>
            <p:nvPr/>
          </p:nvSpPr>
          <p:spPr bwMode="auto">
            <a:xfrm>
              <a:off x="609600" y="2422525"/>
              <a:ext cx="2743200" cy="3968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>
                  <a:latin typeface="Courier New" pitchFamily="49" charset="0"/>
                </a:rPr>
                <a:t>J = fftshift(I): </a:t>
              </a:r>
            </a:p>
          </p:txBody>
        </p:sp>
        <p:sp>
          <p:nvSpPr>
            <p:cNvPr id="8360" name="Text Box 82"/>
            <p:cNvSpPr txBox="1">
              <a:spLocks noChangeArrowheads="1"/>
            </p:cNvSpPr>
            <p:nvPr/>
          </p:nvSpPr>
          <p:spPr bwMode="auto">
            <a:xfrm>
              <a:off x="914400" y="2879725"/>
              <a:ext cx="3352800" cy="3968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b="1">
                  <a:latin typeface="Times New Roman" pitchFamily="18" charset="0"/>
                </a:rPr>
                <a:t>I</a:t>
              </a:r>
              <a:r>
                <a:rPr lang="en-US" altLang="en-US" i="1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</a:rPr>
                <a:t>(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,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)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 </a:t>
              </a:r>
              <a:r>
                <a:rPr lang="en-US" altLang="en-US" b="1">
                  <a:latin typeface="Times New Roman" pitchFamily="18" charset="0"/>
                  <a:sym typeface="Symbol" pitchFamily="18" charset="2"/>
                </a:rPr>
                <a:t>J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( 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</a:t>
              </a:r>
              <a:r>
                <a:rPr lang="en-US" altLang="en-US" sz="1800">
                  <a:latin typeface="Times New Roman" pitchFamily="18" charset="0"/>
                </a:rPr>
                <a:t>R/2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 </a:t>
              </a:r>
              <a:r>
                <a:rPr lang="en-US" altLang="en-US">
                  <a:latin typeface="Times New Roman" pitchFamily="18" charset="0"/>
                </a:rPr>
                <a:t>+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, 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</a:t>
              </a:r>
              <a:r>
                <a:rPr lang="en-US" altLang="en-US" sz="1800">
                  <a:latin typeface="Times New Roman" pitchFamily="18" charset="0"/>
                </a:rPr>
                <a:t>C/2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 </a:t>
              </a:r>
              <a:r>
                <a:rPr lang="en-US" altLang="en-US">
                  <a:latin typeface="Times New Roman" pitchFamily="18" charset="0"/>
                </a:rPr>
                <a:t>+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09600" y="4038600"/>
            <a:ext cx="4114800" cy="1066800"/>
            <a:chOff x="609600" y="4038600"/>
            <a:chExt cx="4114800" cy="1066800"/>
          </a:xfrm>
          <a:solidFill>
            <a:srgbClr val="FFFFCC"/>
          </a:solidFill>
        </p:grpSpPr>
        <p:sp>
          <p:nvSpPr>
            <p:cNvPr id="8355" name="Rectangle 84"/>
            <p:cNvSpPr>
              <a:spLocks noChangeArrowheads="1"/>
            </p:cNvSpPr>
            <p:nvPr/>
          </p:nvSpPr>
          <p:spPr bwMode="auto">
            <a:xfrm>
              <a:off x="609600" y="4038600"/>
              <a:ext cx="4114800" cy="10668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63500" dir="27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356" name="Text Box 85"/>
            <p:cNvSpPr txBox="1">
              <a:spLocks noChangeArrowheads="1"/>
            </p:cNvSpPr>
            <p:nvPr/>
          </p:nvSpPr>
          <p:spPr bwMode="auto">
            <a:xfrm>
              <a:off x="685800" y="4098925"/>
              <a:ext cx="3200400" cy="3968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>
                  <a:latin typeface="Courier New" pitchFamily="49" charset="0"/>
                </a:rPr>
                <a:t>I = ifftshift(J):</a:t>
              </a:r>
            </a:p>
          </p:txBody>
        </p:sp>
        <p:sp>
          <p:nvSpPr>
            <p:cNvPr id="8357" name="Text Box 86"/>
            <p:cNvSpPr txBox="1">
              <a:spLocks noChangeArrowheads="1"/>
            </p:cNvSpPr>
            <p:nvPr/>
          </p:nvSpPr>
          <p:spPr bwMode="auto">
            <a:xfrm>
              <a:off x="990600" y="4556125"/>
              <a:ext cx="3352800" cy="3968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b="1">
                  <a:latin typeface="Times New Roman" pitchFamily="18" charset="0"/>
                  <a:sym typeface="Symbol" pitchFamily="18" charset="2"/>
                </a:rPr>
                <a:t>J</a:t>
              </a:r>
              <a:r>
                <a:rPr lang="en-US" altLang="en-US" i="1">
                  <a:latin typeface="Times New Roman" pitchFamily="18" charset="0"/>
                  <a:sym typeface="Symbol" pitchFamily="18" charset="2"/>
                </a:rPr>
                <a:t>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( 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</a:t>
              </a:r>
              <a:r>
                <a:rPr lang="en-US" altLang="en-US" sz="1800">
                  <a:latin typeface="Times New Roman" pitchFamily="18" charset="0"/>
                </a:rPr>
                <a:t>R/2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 </a:t>
              </a:r>
              <a:r>
                <a:rPr lang="en-US" altLang="en-US">
                  <a:latin typeface="Times New Roman" pitchFamily="18" charset="0"/>
                </a:rPr>
                <a:t>+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, 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</a:t>
              </a:r>
              <a:r>
                <a:rPr lang="en-US" altLang="en-US" sz="1800">
                  <a:latin typeface="Times New Roman" pitchFamily="18" charset="0"/>
                </a:rPr>
                <a:t>C/2</a:t>
              </a:r>
              <a:r>
                <a:rPr lang="en-US" altLang="en-US" sz="1600">
                  <a:latin typeface="Times New Roman" pitchFamily="18" charset="0"/>
                  <a:sym typeface="Symbol" pitchFamily="18" charset="2"/>
                </a:rPr>
                <a:t> </a:t>
              </a:r>
              <a:r>
                <a:rPr lang="en-US" altLang="en-US">
                  <a:latin typeface="Times New Roman" pitchFamily="18" charset="0"/>
                </a:rPr>
                <a:t>+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) </a:t>
              </a:r>
              <a:r>
                <a:rPr lang="en-US" altLang="en-US">
                  <a:latin typeface="Times New Roman" pitchFamily="18" charset="0"/>
                  <a:sym typeface="Symbol" pitchFamily="18" charset="2"/>
                </a:rPr>
                <a:t></a:t>
              </a:r>
              <a:r>
                <a:rPr lang="en-US" altLang="en-US">
                  <a:latin typeface="Times New Roman" pitchFamily="18" charset="0"/>
                </a:rPr>
                <a:t> </a:t>
              </a:r>
              <a:r>
                <a:rPr lang="en-US" altLang="en-US" b="1">
                  <a:latin typeface="Times New Roman" pitchFamily="18" charset="0"/>
                </a:rPr>
                <a:t>I</a:t>
              </a:r>
              <a:r>
                <a:rPr lang="en-US" altLang="en-US" i="1">
                  <a:latin typeface="Times New Roman" pitchFamily="18" charset="0"/>
                </a:rPr>
                <a:t> </a:t>
              </a:r>
              <a:r>
                <a:rPr lang="en-US" altLang="en-US">
                  <a:latin typeface="Times New Roman" pitchFamily="18" charset="0"/>
                </a:rPr>
                <a:t>(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,</a:t>
              </a:r>
              <a:r>
                <a:rPr lang="en-US" altLang="en-US" sz="1800">
                  <a:latin typeface="Times New Roman" pitchFamily="18" charset="0"/>
                </a:rPr>
                <a:t>1</a:t>
              </a:r>
              <a:r>
                <a:rPr lang="en-US" altLang="en-US">
                  <a:latin typeface="Times New Roman" pitchFamily="18" charset="0"/>
                </a:rPr>
                <a:t>)</a:t>
              </a:r>
            </a:p>
          </p:txBody>
        </p:sp>
      </p:grpSp>
      <p:sp>
        <p:nvSpPr>
          <p:cNvPr id="8273" name="Text Box 87"/>
          <p:cNvSpPr txBox="1">
            <a:spLocks noChangeArrowheads="1"/>
          </p:cNvSpPr>
          <p:nvPr/>
        </p:nvSpPr>
        <p:spPr bwMode="auto">
          <a:xfrm>
            <a:off x="533400" y="5562600"/>
            <a:ext cx="685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dirty="0" smtClean="0">
                <a:latin typeface="Times New Roman" pitchFamily="18" charset="0"/>
              </a:rPr>
              <a:t>where  </a:t>
            </a:r>
            <a:r>
              <a:rPr lang="en-US" altLang="en-US" sz="1600" dirty="0" smtClean="0">
                <a:latin typeface="Times New Roman" pitchFamily="18" charset="0"/>
                <a:sym typeface="Symbol"/>
              </a:rPr>
              <a:t>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1600" dirty="0">
                <a:latin typeface="Times New Roman" pitchFamily="18" charset="0"/>
                <a:sym typeface="Symbol" pitchFamily="18" charset="2"/>
              </a:rPr>
              <a:t></a:t>
            </a:r>
            <a:r>
              <a:rPr lang="en-US" altLang="en-US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altLang="en-US" dirty="0" smtClean="0">
                <a:latin typeface="Courier New" pitchFamily="49" charset="0"/>
                <a:sym typeface="Symbol" pitchFamily="18" charset="2"/>
              </a:rPr>
              <a:t>= floor(x)</a:t>
            </a:r>
            <a:r>
              <a:rPr lang="en-US" altLang="en-US" dirty="0" smtClean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the largest integer smaller than </a:t>
            </a:r>
            <a:r>
              <a:rPr lang="en-US" altLang="en-US" i="1" dirty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en-US" dirty="0">
                <a:latin typeface="Times New Roman" pitchFamily="18" charset="0"/>
                <a:sym typeface="Symbol" pitchFamily="18" charset="2"/>
              </a:rPr>
              <a:t>.</a:t>
            </a:r>
            <a:endParaRPr lang="en-US" altLang="en-US" dirty="0">
              <a:latin typeface="Times New Roman" pitchFamily="18" charset="0"/>
            </a:endParaRPr>
          </a:p>
        </p:txBody>
      </p:sp>
      <p:graphicFrame>
        <p:nvGraphicFramePr>
          <p:cNvPr id="170072" name="Group 88"/>
          <p:cNvGraphicFramePr>
            <a:graphicFrameLocks noGrp="1"/>
          </p:cNvGraphicFramePr>
          <p:nvPr/>
        </p:nvGraphicFramePr>
        <p:xfrm>
          <a:off x="7239000" y="2438400"/>
          <a:ext cx="1066800" cy="1069976"/>
        </p:xfrm>
        <a:graphic>
          <a:graphicData uri="http://schemas.openxmlformats.org/drawingml/2006/table">
            <a:tbl>
              <a:tblPr/>
              <a:tblGrid>
                <a:gridCol w="214313"/>
                <a:gridCol w="214312"/>
                <a:gridCol w="212725"/>
                <a:gridCol w="212725"/>
                <a:gridCol w="212725"/>
              </a:tblGrid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A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60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110" name="Group 126"/>
          <p:cNvGraphicFramePr>
            <a:graphicFrameLocks noGrp="1"/>
          </p:cNvGraphicFramePr>
          <p:nvPr/>
        </p:nvGraphicFramePr>
        <p:xfrm>
          <a:off x="5257800" y="2438400"/>
          <a:ext cx="1066800" cy="1069976"/>
        </p:xfrm>
        <a:graphic>
          <a:graphicData uri="http://schemas.openxmlformats.org/drawingml/2006/table">
            <a:tbl>
              <a:tblPr/>
              <a:tblGrid>
                <a:gridCol w="214313"/>
                <a:gridCol w="214312"/>
                <a:gridCol w="212725"/>
                <a:gridCol w="212725"/>
                <a:gridCol w="212725"/>
              </a:tblGrid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</a:tr>
              <a:tr h="2160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34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A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5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350" name="Line 164"/>
          <p:cNvSpPr>
            <a:spLocks noChangeShapeType="1"/>
          </p:cNvSpPr>
          <p:nvPr/>
        </p:nvSpPr>
        <p:spPr bwMode="auto">
          <a:xfrm>
            <a:off x="6553200" y="29718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51" name="Line 165"/>
          <p:cNvSpPr>
            <a:spLocks noChangeShapeType="1"/>
          </p:cNvSpPr>
          <p:nvPr/>
        </p:nvSpPr>
        <p:spPr bwMode="auto">
          <a:xfrm>
            <a:off x="6553200" y="46482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Highpass </a:t>
            </a:r>
            <a:r>
              <a:rPr lang="en-US" altLang="en-US" dirty="0"/>
              <a:t>Sequence</a:t>
            </a:r>
          </a:p>
        </p:txBody>
      </p:sp>
      <p:pic>
        <p:nvPicPr>
          <p:cNvPr id="270341" name="Picture 5" descr="csx1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533400" y="5029200"/>
            <a:ext cx="84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2400" dirty="0">
                <a:latin typeface="Symbol" panose="05050102010706020507" pitchFamily="18" charset="2"/>
              </a:rPr>
              <a:t>s</a:t>
            </a:r>
            <a:r>
              <a:rPr lang="en-US" altLang="en-US" sz="2400" baseline="-25000" dirty="0">
                <a:latin typeface="Symbol" panose="05050102010706020507" pitchFamily="18" charset="2"/>
              </a:rPr>
              <a:t>0</a:t>
            </a:r>
            <a:r>
              <a:rPr lang="en-US" altLang="en-US" sz="2400" dirty="0">
                <a:latin typeface="Symbol" panose="05050102010706020507" pitchFamily="18" charset="2"/>
              </a:rPr>
              <a:t> = 0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198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sz="2400" dirty="0" smtClean="0">
                <a:latin typeface="+mj-lt"/>
              </a:rPr>
              <a:t>Original Image</a:t>
            </a:r>
            <a:endParaRPr lang="en-US" altLang="en-US" sz="24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950913" y="3013075"/>
            <a:ext cx="7242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Gaussian Bandpass Filter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8" y="3124200"/>
            <a:ext cx="2438400" cy="2438400"/>
          </a:xfrm>
          <a:prstGeom prst="rect">
            <a:avLst/>
          </a:prstGeom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124200"/>
            <a:ext cx="2438400" cy="2438400"/>
          </a:xfrm>
          <a:prstGeom prst="rect">
            <a:avLst/>
          </a:prstGeom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124200"/>
            <a:ext cx="2438400" cy="2438400"/>
          </a:xfrm>
          <a:prstGeom prst="rect">
            <a:avLst/>
          </a:prstGeom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632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4876800" cy="723900"/>
          </a:xfrm>
        </p:spPr>
        <p:txBody>
          <a:bodyPr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76400"/>
            <a:ext cx="83820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A bandpass filter is created by </a:t>
            </a:r>
          </a:p>
          <a:p>
            <a:pPr marL="457200" indent="-457200">
              <a:buFontTx/>
              <a:buAutoNum type="arabicParenBoth"/>
              <a:defRPr/>
            </a:pPr>
            <a:r>
              <a:rPr lang="en-US" sz="1800" dirty="0">
                <a:latin typeface="+mj-lt"/>
              </a:rPr>
              <a:t>subtracting a FD radius </a:t>
            </a:r>
            <a:r>
              <a:rPr lang="en-US" sz="1800" dirty="0">
                <a:latin typeface="+mj-lt"/>
                <a:sym typeface="Symbol"/>
              </a:rPr>
              <a:t></a:t>
            </a:r>
            <a:r>
              <a:rPr lang="en-US" sz="1800" baseline="-25000" dirty="0">
                <a:latin typeface="+mj-lt"/>
                <a:sym typeface="Symbol"/>
              </a:rPr>
              <a:t>2</a:t>
            </a:r>
            <a:r>
              <a:rPr lang="en-US" sz="1800" dirty="0">
                <a:latin typeface="+mj-lt"/>
              </a:rPr>
              <a:t> lowpass filtered image from a FD radius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Times New Roman"/>
              </a:rPr>
              <a:t> lowpass filtered image, where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2</a:t>
            </a:r>
            <a:r>
              <a:rPr lang="en-US" sz="1800" baseline="-25000" dirty="0">
                <a:solidFill>
                  <a:srgbClr val="000000"/>
                </a:solidFill>
                <a:latin typeface="French Script MT"/>
                <a:sym typeface="Symbol"/>
              </a:rPr>
              <a:t> </a:t>
            </a:r>
            <a:r>
              <a:rPr lang="en-US" sz="1800" dirty="0">
                <a:solidFill>
                  <a:srgbClr val="000000"/>
                </a:solidFill>
                <a:latin typeface="French Script MT"/>
                <a:sym typeface="Symbol"/>
              </a:rPr>
              <a:t>&lt; 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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sym typeface="Symbol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, or </a:t>
            </a:r>
          </a:p>
          <a:p>
            <a:pPr marL="457200" indent="-457200">
              <a:buFontTx/>
              <a:buAutoNum type="arabicParenBoth"/>
              <a:defRPr/>
            </a:pP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convolving the image with a </a:t>
            </a:r>
            <a:r>
              <a:rPr lang="en-US" sz="1800" dirty="0" smtClean="0">
                <a:solidFill>
                  <a:srgbClr val="000000"/>
                </a:solidFill>
                <a:latin typeface="Times New Roman"/>
                <a:sym typeface="Symbol"/>
              </a:rPr>
              <a:t>matrix 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that is the difference of the two lowpass </a:t>
            </a:r>
            <a:r>
              <a:rPr lang="en-US" sz="1800" dirty="0" err="1" smtClean="0">
                <a:solidFill>
                  <a:srgbClr val="000000"/>
                </a:solidFill>
                <a:latin typeface="Times New Roman"/>
                <a:sym typeface="Symbol"/>
              </a:rPr>
              <a:t>matrixs</a:t>
            </a:r>
            <a:r>
              <a:rPr lang="en-US" sz="1800" dirty="0">
                <a:solidFill>
                  <a:srgbClr val="000000"/>
                </a:solidFill>
                <a:latin typeface="Times New Roman"/>
                <a:sym typeface="Symbol"/>
              </a:rPr>
              <a:t>.</a:t>
            </a:r>
            <a:endParaRPr lang="en-US" sz="1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771" y="5715000"/>
            <a:ext cx="2842446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FD LP </a:t>
            </a:r>
            <a:r>
              <a:rPr lang="en-US" sz="1600" dirty="0" smtClean="0"/>
              <a:t>matrix </a:t>
            </a:r>
            <a:r>
              <a:rPr lang="en-US" sz="1600" dirty="0"/>
              <a:t>with radius </a:t>
            </a:r>
            <a:r>
              <a:rPr lang="en-US" sz="1600" dirty="0">
                <a:sym typeface="Symbol"/>
              </a:rPr>
              <a:t>1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134748" y="5715000"/>
            <a:ext cx="2874506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FD LP </a:t>
            </a:r>
            <a:r>
              <a:rPr lang="en-US" sz="1600" dirty="0" smtClean="0"/>
              <a:t>matrix </a:t>
            </a:r>
            <a:r>
              <a:rPr lang="en-US" sz="1600" dirty="0"/>
              <a:t>with radius </a:t>
            </a:r>
            <a:r>
              <a:rPr lang="en-US" sz="1600" dirty="0">
                <a:sym typeface="Symbol"/>
              </a:rPr>
              <a:t>2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449591" y="5715000"/>
            <a:ext cx="2188421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63500" dist="50800" dir="2700000" algn="ctr" rotWithShape="0">
              <a:srgbClr val="000000">
                <a:alpha val="43137"/>
              </a:srgb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FD BP </a:t>
            </a:r>
            <a:r>
              <a:rPr lang="en-US" sz="1600" dirty="0" smtClean="0"/>
              <a:t>matrix </a:t>
            </a:r>
            <a:r>
              <a:rPr lang="en-US" sz="1600" dirty="0">
                <a:sym typeface="Symbol"/>
              </a:rPr>
              <a:t>1 -</a:t>
            </a:r>
            <a:r>
              <a:rPr lang="en-US" sz="1600" dirty="0"/>
              <a:t> </a:t>
            </a:r>
            <a:r>
              <a:rPr lang="en-US" sz="1600" dirty="0">
                <a:sym typeface="Symbol"/>
              </a:rPr>
              <a:t>2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882900" y="3940175"/>
            <a:ext cx="35718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dirty="0">
                <a:latin typeface="+mn-lt"/>
              </a:rPr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7075" y="4019550"/>
            <a:ext cx="454025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dirty="0">
                <a:latin typeface="+mn-lt"/>
              </a:rPr>
              <a:t>=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2362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dirty="0" smtClean="0"/>
              <a:t>Gaussian Bandpass Filter</a:t>
            </a:r>
          </a:p>
        </p:txBody>
      </p:sp>
      <p:sp>
        <p:nvSpPr>
          <p:cNvPr id="57353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1600" dirty="0"/>
              <a:t>*signed image:  0 mapped to 128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110" y="5410200"/>
            <a:ext cx="228139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image LPF radius </a:t>
            </a:r>
            <a:r>
              <a:rPr lang="en-US" dirty="0">
                <a:sym typeface="Symbol"/>
              </a:rPr>
              <a:t>1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11282" y="5410200"/>
            <a:ext cx="231826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image LPF radius </a:t>
            </a:r>
            <a:r>
              <a:rPr lang="en-US" dirty="0">
                <a:sym typeface="Symbol"/>
              </a:rPr>
              <a:t>2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61573" y="5410200"/>
            <a:ext cx="2654894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image BPF radii </a:t>
            </a:r>
            <a:r>
              <a:rPr lang="en-US" dirty="0">
                <a:sym typeface="Symbol"/>
              </a:rPr>
              <a:t>1, 2</a:t>
            </a:r>
            <a:r>
              <a:rPr lang="en-US" dirty="0"/>
              <a:t>*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11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831850" y="5410200"/>
            <a:ext cx="1839913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3306763" y="5410200"/>
            <a:ext cx="2530475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 power spectrum</a:t>
            </a: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6565900" y="5410200"/>
            <a:ext cx="1649413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58380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1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0613"/>
            <a:ext cx="27416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4876800" cy="723900"/>
          </a:xfrm>
        </p:spPr>
        <p:txBody>
          <a:bodyPr/>
          <a:lstStyle/>
          <a:p>
            <a:r>
              <a:rPr lang="en-US" altLang="en-US" smtClean="0"/>
              <a:t>Ideal Bandpass Filter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927100" y="5410200"/>
            <a:ext cx="1649413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3306763" y="5410200"/>
            <a:ext cx="2530475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 power spectrum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6470650" y="5410200"/>
            <a:ext cx="1839913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pic>
        <p:nvPicPr>
          <p:cNvPr id="5940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0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6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2" descr="bpf-gaussian-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13" descr="BPF-gaussia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r="7805" b="4161"/>
          <a:stretch>
            <a:fillRect/>
          </a:stretch>
        </p:blipFill>
        <p:spPr bwMode="auto">
          <a:xfrm>
            <a:off x="6019800" y="2416175"/>
            <a:ext cx="274161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1" descr="bpf-gaussian-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5029200" cy="723900"/>
          </a:xfrm>
        </p:spPr>
        <p:txBody>
          <a:bodyPr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93725" y="5424488"/>
            <a:ext cx="23177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Fourier Domain Rep.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3262313" y="5424488"/>
            <a:ext cx="2619375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Spatial Representation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6515100" y="5424488"/>
            <a:ext cx="175101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Central Profile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019800" y="2362200"/>
            <a:ext cx="2743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154757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sigma = 2 - sigma = 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1" descr="bpf-gaussian-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6299200" y="5418138"/>
            <a:ext cx="21907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Gaussian BPF in FD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873125" y="541813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1445" name="Picture 5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3609975" y="5416550"/>
            <a:ext cx="19224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pic>
        <p:nvPicPr>
          <p:cNvPr id="61447" name="Picture 7" descr="trains-512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48" name="Rectangle 8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51816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61449" name="Text Box 10"/>
          <p:cNvSpPr txBox="1">
            <a:spLocks noChangeArrowheads="1"/>
          </p:cNvSpPr>
          <p:nvPr/>
        </p:nvSpPr>
        <p:spPr bwMode="auto">
          <a:xfrm>
            <a:off x="6324600" y="1371600"/>
            <a:ext cx="2154238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sigma = 2 - sigma = 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2" descr="trains-512-gb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10" descr="trains-512-gb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511925" y="542448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2469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89051" y="5424488"/>
            <a:ext cx="1923925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3144838" y="5424488"/>
            <a:ext cx="285750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Power Spectrum</a:t>
            </a:r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53340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62473" name="Text Box 11"/>
          <p:cNvSpPr txBox="1">
            <a:spLocks noChangeArrowheads="1"/>
          </p:cNvSpPr>
          <p:nvPr/>
        </p:nvSpPr>
        <p:spPr bwMode="auto">
          <a:xfrm>
            <a:off x="6324600" y="1371600"/>
            <a:ext cx="2154757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sigma = 2 - sigma = 8</a:t>
            </a:r>
          </a:p>
        </p:txBody>
      </p:sp>
      <p:sp>
        <p:nvSpPr>
          <p:cNvPr id="62477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6" descr="trains-512-gb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15" descr="trains-512-gbpf-n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14" descr="trains-512-gbpf-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3608388" y="5422900"/>
            <a:ext cx="1924050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Filtered Image*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6475413" y="5418138"/>
            <a:ext cx="1831975" cy="37623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Negative Pixels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904875" y="5421313"/>
            <a:ext cx="16938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Positive Pixels</a:t>
            </a:r>
          </a:p>
        </p:txBody>
      </p:sp>
      <p:sp>
        <p:nvSpPr>
          <p:cNvPr id="63497" name="Rectangle 12"/>
          <p:cNvSpPr>
            <a:spLocks noGrp="1" noChangeArrowheads="1"/>
          </p:cNvSpPr>
          <p:nvPr>
            <p:ph type="title"/>
          </p:nvPr>
        </p:nvSpPr>
        <p:spPr>
          <a:xfrm>
            <a:off x="304800" y="1295400"/>
            <a:ext cx="53340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mtClean="0"/>
              <a:t>Gaussian Bandpass Filter</a:t>
            </a:r>
          </a:p>
        </p:txBody>
      </p:sp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6324600" y="1371600"/>
            <a:ext cx="2154238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Image size: 512x512</a:t>
            </a:r>
          </a:p>
          <a:p>
            <a:r>
              <a:rPr lang="en-US" altLang="en-US" dirty="0"/>
              <a:t>sigma = 2 - sigma = 8</a:t>
            </a:r>
          </a:p>
        </p:txBody>
      </p:sp>
      <p:sp>
        <p:nvSpPr>
          <p:cNvPr id="63502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153400" cy="723900"/>
          </a:xfrm>
        </p:spPr>
        <p:txBody>
          <a:bodyPr/>
          <a:lstStyle/>
          <a:p>
            <a:r>
              <a:rPr lang="en-US" altLang="en-US" dirty="0" smtClean="0"/>
              <a:t>Blurring: Averaging / Lowpass Filtering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05000"/>
            <a:ext cx="7924800" cy="36957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 smtClean="0">
                <a:latin typeface="Times New Roman" pitchFamily="18" charset="0"/>
              </a:rPr>
              <a:t>Blurring results from: </a:t>
            </a:r>
          </a:p>
          <a:p>
            <a:r>
              <a:rPr lang="en-US" altLang="en-US" sz="2400" dirty="0" smtClean="0">
                <a:latin typeface="Times New Roman" pitchFamily="18" charset="0"/>
              </a:rPr>
              <a:t>Pixel averaging in the spatial domain:</a:t>
            </a:r>
          </a:p>
          <a:p>
            <a:pPr lvl="1"/>
            <a:r>
              <a:rPr lang="en-US" altLang="en-US" sz="2000" dirty="0" smtClean="0">
                <a:latin typeface="Times New Roman" pitchFamily="18" charset="0"/>
              </a:rPr>
              <a:t>Each pixel in the output is a weighted average of its neighbors.</a:t>
            </a:r>
          </a:p>
          <a:p>
            <a:pPr lvl="1"/>
            <a:r>
              <a:rPr lang="en-US" altLang="en-US" sz="2000" dirty="0" smtClean="0">
                <a:latin typeface="Times New Roman" pitchFamily="18" charset="0"/>
              </a:rPr>
              <a:t>Is a convolution whose weight matrix sums to 1.</a:t>
            </a:r>
          </a:p>
          <a:p>
            <a:r>
              <a:rPr lang="en-US" altLang="en-US" sz="2400" dirty="0" smtClean="0">
                <a:latin typeface="Times New Roman" pitchFamily="18" charset="0"/>
              </a:rPr>
              <a:t>Lowpass filtering in the frequency domain:</a:t>
            </a:r>
          </a:p>
          <a:p>
            <a:pPr lvl="1"/>
            <a:r>
              <a:rPr lang="en-US" altLang="en-US" sz="2000" dirty="0" smtClean="0">
                <a:latin typeface="Times New Roman" pitchFamily="18" charset="0"/>
              </a:rPr>
              <a:t>High frequencies are diminished or eliminated</a:t>
            </a:r>
          </a:p>
          <a:p>
            <a:pPr lvl="1"/>
            <a:r>
              <a:rPr lang="en-US" altLang="en-US" sz="2000" dirty="0" smtClean="0">
                <a:latin typeface="Times New Roman" pitchFamily="18" charset="0"/>
              </a:rPr>
              <a:t>Individual frequency components are multiplied by a non-increasing function of 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en-US" sz="2000" dirty="0" smtClean="0">
                <a:latin typeface="Times New Roman" pitchFamily="18" charset="0"/>
              </a:rPr>
              <a:t> such as 1/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 = </a:t>
            </a:r>
            <a:r>
              <a:rPr lang="en-US" altLang="en-US" sz="2000" dirty="0" smtClean="0">
                <a:latin typeface="Times New Roman" pitchFamily="18" charset="0"/>
              </a:rPr>
              <a:t>1/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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</a:rPr>
              <a:t>u</a:t>
            </a:r>
            <a:r>
              <a:rPr lang="en-US" altLang="en-US" sz="2000" baseline="30000" dirty="0" smtClean="0">
                <a:latin typeface="Times New Roman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</a:rPr>
              <a:t>+</a:t>
            </a:r>
            <a:r>
              <a:rPr lang="en-US" altLang="en-US" sz="2000" i="1" dirty="0" smtClean="0">
                <a:latin typeface="Times New Roman" pitchFamily="18" charset="0"/>
              </a:rPr>
              <a:t>v</a:t>
            </a:r>
            <a:r>
              <a:rPr lang="en-US" altLang="en-US" sz="2000" baseline="30000" dirty="0" smtClean="0">
                <a:latin typeface="Times New Roman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</a:rPr>
              <a:t>).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4492102" y="4731543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438400" y="5486400"/>
            <a:ext cx="63246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135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/>
              <a:t>The values of the output image are all non-negative.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 descr="csx1117_laplacian_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1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Bandpass </a:t>
            </a:r>
            <a:r>
              <a:rPr lang="en-US" altLang="en-US" dirty="0"/>
              <a:t>Sequence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8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128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9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256.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86504"/>
              </p:ext>
            </p:extLst>
          </p:nvPr>
        </p:nvGraphicFramePr>
        <p:xfrm>
          <a:off x="457200" y="5607120"/>
          <a:ext cx="5533920" cy="48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Equation" r:id="rId4" imgW="3162240" imgH="279360" progId="Equation.DSMT4">
                  <p:embed/>
                </p:oleObj>
              </mc:Choice>
              <mc:Fallback>
                <p:oleObj name="Equation" r:id="rId4" imgW="3162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607120"/>
                        <a:ext cx="5533920" cy="48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 descr="csx1117_laplacian_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1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Bandpass </a:t>
            </a:r>
            <a:r>
              <a:rPr lang="en-US" altLang="en-US" dirty="0"/>
              <a:t>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5613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7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64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8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128.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269532"/>
              </p:ext>
            </p:extLst>
          </p:nvPr>
        </p:nvGraphicFramePr>
        <p:xfrm>
          <a:off x="455613" y="5607050"/>
          <a:ext cx="55562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4" imgW="3174840" imgH="279360" progId="Equation.DSMT4">
                  <p:embed/>
                </p:oleObj>
              </mc:Choice>
              <mc:Fallback>
                <p:oleObj name="Equation" r:id="rId4" imgW="317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07050"/>
                        <a:ext cx="55562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 descr="csx1117_laplacian_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1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 smtClean="0"/>
              <a:t>Bandpass</a:t>
            </a:r>
            <a:br>
              <a:rPr lang="en-US" altLang="en-US" dirty="0" smtClean="0"/>
            </a:br>
            <a:r>
              <a:rPr lang="en-US" altLang="en-US" dirty="0" smtClean="0"/>
              <a:t>Sequence</a:t>
            </a:r>
            <a:endParaRPr lang="en-US" alt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6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32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7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64.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525266"/>
              </p:ext>
            </p:extLst>
          </p:nvPr>
        </p:nvGraphicFramePr>
        <p:xfrm>
          <a:off x="454025" y="5607050"/>
          <a:ext cx="55562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Equation" r:id="rId4" imgW="3174840" imgH="279360" progId="Equation.DSMT4">
                  <p:embed/>
                </p:oleObj>
              </mc:Choice>
              <mc:Fallback>
                <p:oleObj name="Equation" r:id="rId4" imgW="317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025" y="5607050"/>
                        <a:ext cx="55562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 descr="csx1117_laplacian_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5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16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6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32.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467894"/>
              </p:ext>
            </p:extLst>
          </p:nvPr>
        </p:nvGraphicFramePr>
        <p:xfrm>
          <a:off x="457200" y="5607050"/>
          <a:ext cx="5534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4" imgW="3162240" imgH="279360" progId="Equation.DSMT4">
                  <p:embed/>
                </p:oleObj>
              </mc:Choice>
              <mc:Fallback>
                <p:oleObj name="Equation" r:id="rId4" imgW="3162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607050"/>
                        <a:ext cx="553402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755648"/>
            <a:ext cx="5477256" cy="3653329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872363"/>
              </p:ext>
            </p:extLst>
          </p:nvPr>
        </p:nvGraphicFramePr>
        <p:xfrm>
          <a:off x="455613" y="5607050"/>
          <a:ext cx="55562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4" imgW="3174840" imgH="279360" progId="Equation.DSMT4">
                  <p:embed/>
                </p:oleObj>
              </mc:Choice>
              <mc:Fallback>
                <p:oleObj name="Equation" r:id="rId4" imgW="317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5607050"/>
                        <a:ext cx="55562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4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8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5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16.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6" name="Picture 2" descr="csx1117_laplacian_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3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4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4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8.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53137"/>
              </p:ext>
            </p:extLst>
          </p:nvPr>
        </p:nvGraphicFramePr>
        <p:xfrm>
          <a:off x="457200" y="5607120"/>
          <a:ext cx="5533920" cy="48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Equation" r:id="rId4" imgW="3162240" imgH="279360" progId="Equation.DSMT4">
                  <p:embed/>
                </p:oleObj>
              </mc:Choice>
              <mc:Fallback>
                <p:oleObj name="Equation" r:id="rId4" imgW="3162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607120"/>
                        <a:ext cx="5533920" cy="48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0" name="Picture 2" descr="csx1117_laplacian_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2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2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3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4.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14567"/>
              </p:ext>
            </p:extLst>
          </p:nvPr>
        </p:nvGraphicFramePr>
        <p:xfrm>
          <a:off x="457200" y="5607120"/>
          <a:ext cx="5533920" cy="48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4" imgW="3162240" imgH="279360" progId="Equation.DSMT4">
                  <p:embed/>
                </p:oleObj>
              </mc:Choice>
              <mc:Fallback>
                <p:oleObj name="Equation" r:id="rId4" imgW="3162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607120"/>
                        <a:ext cx="5533920" cy="48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4" name="Picture 2" descr="csx1117_laplacian_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1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2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2.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176219"/>
              </p:ext>
            </p:extLst>
          </p:nvPr>
        </p:nvGraphicFramePr>
        <p:xfrm>
          <a:off x="458788" y="5599113"/>
          <a:ext cx="5511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5" imgW="3149280" imgH="266400" progId="Equation.DSMT4">
                  <p:embed/>
                </p:oleObj>
              </mc:Choice>
              <mc:Fallback>
                <p:oleObj name="Equation" r:id="rId5" imgW="31492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788" y="5599113"/>
                        <a:ext cx="5511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 descr="csx1117_laplacian_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4389775"/>
            <a:ext cx="2438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Difference between Gaussian LPF images:</a:t>
            </a:r>
          </a:p>
          <a:p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0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0</a:t>
            </a:r>
            <a:r>
              <a:rPr lang="en-US" altLang="en-US" dirty="0" smtClean="0">
                <a:latin typeface="+mj-lt"/>
              </a:rPr>
              <a:t> and</a:t>
            </a:r>
            <a:r>
              <a:rPr lang="en-US" altLang="en-US" dirty="0" smtClean="0">
                <a:latin typeface="Symbol" panose="05050102010706020507" pitchFamily="18" charset="2"/>
              </a:rPr>
              <a:t> s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1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1.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723296"/>
              </p:ext>
            </p:extLst>
          </p:nvPr>
        </p:nvGraphicFramePr>
        <p:xfrm>
          <a:off x="457200" y="5599113"/>
          <a:ext cx="42449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4" imgW="2425680" imgH="266400" progId="Equation.DSMT4">
                  <p:embed/>
                </p:oleObj>
              </mc:Choice>
              <mc:Fallback>
                <p:oleObj name="Equation" r:id="rId4" imgW="24256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5599113"/>
                        <a:ext cx="42449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2" name="Picture 2" descr="csx1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5475288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590800" cy="1409700"/>
          </a:xfrm>
        </p:spPr>
        <p:txBody>
          <a:bodyPr/>
          <a:lstStyle/>
          <a:p>
            <a:r>
              <a:rPr lang="en-US" altLang="en-US" dirty="0"/>
              <a:t>Bandpass Sequence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57200" y="5010090"/>
            <a:ext cx="2438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r>
              <a:rPr lang="en-US" altLang="en-US" dirty="0" smtClean="0">
                <a:latin typeface="+mj-lt"/>
              </a:rPr>
              <a:t>Original Image</a:t>
            </a:r>
            <a:endParaRPr lang="en-US" altLang="en-US" dirty="0">
              <a:latin typeface="Symbol" panose="05050102010706020507" pitchFamily="18" charset="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153400" cy="723900"/>
          </a:xfrm>
        </p:spPr>
        <p:txBody>
          <a:bodyPr/>
          <a:lstStyle/>
          <a:p>
            <a:r>
              <a:rPr lang="en-US" altLang="en-US" sz="3200" dirty="0" smtClean="0"/>
              <a:t>Sharpening: Differencing / Highpass Filtering </a:t>
            </a:r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05000"/>
            <a:ext cx="8305800" cy="38481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 smtClean="0">
                <a:latin typeface="Times New Roman" pitchFamily="18" charset="0"/>
              </a:rPr>
              <a:t>Sharpening results from adding to the image, a copy of itself that has been: 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2400" dirty="0" smtClean="0">
                <a:latin typeface="Times New Roman" pitchFamily="18" charset="0"/>
              </a:rPr>
              <a:t>    Pixel-differenced in the spatial domain: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latin typeface="Times New Roman" pitchFamily="18" charset="0"/>
              </a:rPr>
              <a:t>Each pixel in the output is a difference between itself and a weighted average of its neighbors.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latin typeface="Times New Roman" pitchFamily="18" charset="0"/>
              </a:rPr>
              <a:t>Is a convolution whose weight matrix sums to 0.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2400" dirty="0" smtClean="0">
                <a:latin typeface="Times New Roman" pitchFamily="18" charset="0"/>
              </a:rPr>
              <a:t>    Highpass filtered in the frequency domain: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latin typeface="Times New Roman" pitchFamily="18" charset="0"/>
              </a:rPr>
              <a:t>High frequencies are enhanced or amplified.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latin typeface="Times New Roman" pitchFamily="18" charset="0"/>
              </a:rPr>
              <a:t>Individual frequency components are multiplied by an increasing function of 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en-US" sz="2000" dirty="0" smtClean="0">
                <a:latin typeface="Times New Roman" pitchFamily="18" charset="0"/>
              </a:rPr>
              <a:t> such as 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 = </a:t>
            </a:r>
            <a:r>
              <a:rPr lang="en-US" altLang="en-US" sz="2000" dirty="0" smtClean="0">
                <a:latin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</a:rPr>
              <a:t>u</a:t>
            </a:r>
            <a:r>
              <a:rPr lang="en-US" altLang="en-US" sz="2000" baseline="30000" dirty="0" smtClean="0">
                <a:latin typeface="Times New Roman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</a:rPr>
              <a:t>+</a:t>
            </a:r>
            <a:r>
              <a:rPr lang="en-US" altLang="en-US" sz="2000" i="1" dirty="0" smtClean="0">
                <a:latin typeface="Times New Roman" pitchFamily="18" charset="0"/>
              </a:rPr>
              <a:t>v</a:t>
            </a:r>
            <a:r>
              <a:rPr lang="en-US" altLang="en-US" sz="2000" baseline="30000" dirty="0" smtClean="0">
                <a:latin typeface="Times New Roman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</a:rPr>
              <a:t>), where </a:t>
            </a:r>
            <a:r>
              <a:rPr lang="en-US" altLang="en-US" sz="2000" dirty="0" smtClean="0">
                <a:latin typeface="Times New Roman" pitchFamily="18" charset="0"/>
                <a:sym typeface="Symbol" pitchFamily="18" charset="2"/>
              </a:rPr>
              <a:t> is a constant</a:t>
            </a:r>
            <a:r>
              <a:rPr lang="en-US" altLang="en-US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10244" name="Line 1028"/>
          <p:cNvSpPr>
            <a:spLocks noChangeShapeType="1"/>
          </p:cNvSpPr>
          <p:nvPr/>
        </p:nvSpPr>
        <p:spPr bwMode="auto">
          <a:xfrm>
            <a:off x="4413251" y="5126829"/>
            <a:ext cx="663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38400" y="5699125"/>
            <a:ext cx="63246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135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The values of the output image could be negative.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extBox 4"/>
          <p:cNvSpPr txBox="1">
            <a:spLocks noChangeArrowheads="1"/>
          </p:cNvSpPr>
          <p:nvPr/>
        </p:nvSpPr>
        <p:spPr bwMode="auto">
          <a:xfrm>
            <a:off x="1020763" y="3013075"/>
            <a:ext cx="7102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Ideal vs. Gaussian Filters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2" descr="trains-512-ih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39" name="Text Box 10"/>
          <p:cNvSpPr txBox="1">
            <a:spLocks noChangeArrowheads="1"/>
          </p:cNvSpPr>
          <p:nvPr/>
        </p:nvSpPr>
        <p:spPr bwMode="auto">
          <a:xfrm>
            <a:off x="3692525" y="542448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5540" name="Picture 11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1" name="Text Box 2"/>
          <p:cNvSpPr txBox="1">
            <a:spLocks noChangeArrowheads="1"/>
          </p:cNvSpPr>
          <p:nvPr/>
        </p:nvSpPr>
        <p:spPr bwMode="auto">
          <a:xfrm>
            <a:off x="6703513" y="5424488"/>
            <a:ext cx="138371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Ideal HPF*</a:t>
            </a:r>
          </a:p>
        </p:txBody>
      </p:sp>
      <p:sp>
        <p:nvSpPr>
          <p:cNvPr id="65542" name="Text Box 4"/>
          <p:cNvSpPr txBox="1">
            <a:spLocks noChangeArrowheads="1"/>
          </p:cNvSpPr>
          <p:nvPr/>
        </p:nvSpPr>
        <p:spPr bwMode="auto">
          <a:xfrm>
            <a:off x="1157288" y="5424488"/>
            <a:ext cx="120015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Ideal LPF</a:t>
            </a:r>
          </a:p>
        </p:txBody>
      </p:sp>
      <p:pic>
        <p:nvPicPr>
          <p:cNvPr id="65543" name="Picture 5" descr="trains_LP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4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2000" cy="723900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altLang="en-US" smtClean="0"/>
              <a:t>Ideal Lowpass and Highpass Filters</a:t>
            </a:r>
          </a:p>
        </p:txBody>
      </p:sp>
      <p:sp>
        <p:nvSpPr>
          <p:cNvPr id="65548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0" descr="trains-512-gl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9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4" name="Text Box 3"/>
          <p:cNvSpPr txBox="1">
            <a:spLocks noChangeArrowheads="1"/>
          </p:cNvSpPr>
          <p:nvPr/>
        </p:nvSpPr>
        <p:spPr bwMode="auto">
          <a:xfrm>
            <a:off x="3692525" y="542448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6565" name="Picture 4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6" name="Text Box 5"/>
          <p:cNvSpPr txBox="1">
            <a:spLocks noChangeArrowheads="1"/>
          </p:cNvSpPr>
          <p:nvPr/>
        </p:nvSpPr>
        <p:spPr bwMode="auto">
          <a:xfrm>
            <a:off x="6529388" y="5424488"/>
            <a:ext cx="1735137" cy="36988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Gaussian HPF*</a:t>
            </a:r>
          </a:p>
        </p:txBody>
      </p:sp>
      <p:sp>
        <p:nvSpPr>
          <p:cNvPr id="66567" name="Text Box 6"/>
          <p:cNvSpPr txBox="1">
            <a:spLocks noChangeArrowheads="1"/>
          </p:cNvSpPr>
          <p:nvPr/>
        </p:nvSpPr>
        <p:spPr bwMode="auto">
          <a:xfrm>
            <a:off x="984250" y="5424488"/>
            <a:ext cx="1549400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Gaussian LPF</a:t>
            </a:r>
          </a:p>
        </p:txBody>
      </p:sp>
      <p:sp>
        <p:nvSpPr>
          <p:cNvPr id="66571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66572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2000" cy="723900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altLang="en-US" smtClean="0"/>
              <a:t>Gaussian Lowpass and Highpass Filters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0" descr="trains-512-gb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9" descr="trains_B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3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8" name="Text Box 3"/>
          <p:cNvSpPr txBox="1">
            <a:spLocks noChangeArrowheads="1"/>
          </p:cNvSpPr>
          <p:nvPr/>
        </p:nvSpPr>
        <p:spPr bwMode="auto">
          <a:xfrm>
            <a:off x="3692525" y="542448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7589" name="Picture 4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90" name="Text Box 5"/>
          <p:cNvSpPr txBox="1">
            <a:spLocks noChangeArrowheads="1"/>
          </p:cNvSpPr>
          <p:nvPr/>
        </p:nvSpPr>
        <p:spPr bwMode="auto">
          <a:xfrm>
            <a:off x="6546388" y="5424488"/>
            <a:ext cx="1704313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Gaussian BPF*</a:t>
            </a:r>
          </a:p>
        </p:txBody>
      </p:sp>
      <p:sp>
        <p:nvSpPr>
          <p:cNvPr id="67591" name="Text Box 6"/>
          <p:cNvSpPr txBox="1">
            <a:spLocks noChangeArrowheads="1"/>
          </p:cNvSpPr>
          <p:nvPr/>
        </p:nvSpPr>
        <p:spPr bwMode="auto">
          <a:xfrm>
            <a:off x="1080743" y="5424488"/>
            <a:ext cx="1351652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Ideal BPF*</a:t>
            </a:r>
          </a:p>
        </p:txBody>
      </p:sp>
      <p:sp>
        <p:nvSpPr>
          <p:cNvPr id="67595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67596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2000" cy="723900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altLang="en-US" smtClean="0"/>
              <a:t>Ideal and Gaussian Bandpass Filters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9" descr="trains_B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5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10" descr="trains-512-gb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2" name="Text Box 3"/>
          <p:cNvSpPr txBox="1">
            <a:spLocks noChangeArrowheads="1"/>
          </p:cNvSpPr>
          <p:nvPr/>
        </p:nvSpPr>
        <p:spPr bwMode="auto">
          <a:xfrm>
            <a:off x="3692525" y="5424488"/>
            <a:ext cx="17573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pic>
        <p:nvPicPr>
          <p:cNvPr id="68613" name="Picture 4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4" name="Text Box 5"/>
          <p:cNvSpPr txBox="1">
            <a:spLocks noChangeArrowheads="1"/>
          </p:cNvSpPr>
          <p:nvPr/>
        </p:nvSpPr>
        <p:spPr bwMode="auto">
          <a:xfrm>
            <a:off x="6723063" y="5424488"/>
            <a:ext cx="1350962" cy="36988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Ideal BPF*</a:t>
            </a:r>
          </a:p>
        </p:txBody>
      </p:sp>
      <p:sp>
        <p:nvSpPr>
          <p:cNvPr id="68615" name="Text Box 6"/>
          <p:cNvSpPr txBox="1">
            <a:spLocks noChangeArrowheads="1"/>
          </p:cNvSpPr>
          <p:nvPr/>
        </p:nvSpPr>
        <p:spPr bwMode="auto">
          <a:xfrm>
            <a:off x="904875" y="5424488"/>
            <a:ext cx="1703388" cy="36988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Gaussian BPF*</a:t>
            </a:r>
          </a:p>
        </p:txBody>
      </p:sp>
      <p:sp>
        <p:nvSpPr>
          <p:cNvPr id="68619" name="Text Box 15"/>
          <p:cNvSpPr txBox="1">
            <a:spLocks noChangeArrowheads="1"/>
          </p:cNvSpPr>
          <p:nvPr/>
        </p:nvSpPr>
        <p:spPr bwMode="auto">
          <a:xfrm>
            <a:off x="2286000" y="152400"/>
            <a:ext cx="17526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*signed image:  0 mapped to 128</a:t>
            </a:r>
          </a:p>
        </p:txBody>
      </p:sp>
      <p:sp>
        <p:nvSpPr>
          <p:cNvPr id="68620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8382000" cy="723900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altLang="en-US" smtClean="0"/>
              <a:t>Gaussian and Ideal Bandpass Filters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752475" y="3013075"/>
            <a:ext cx="7639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4800">
                <a:latin typeface="Arial" pitchFamily="34" charset="0"/>
                <a:cs typeface="Arial" pitchFamily="34" charset="0"/>
              </a:rPr>
              <a:t>Effects on Power Spectrum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6" descr="trains-512-FFT-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6234113" y="2130425"/>
            <a:ext cx="2549525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15" descr="trains-512-FFT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3335338" y="2130425"/>
            <a:ext cx="2547937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0" name="Rectangle 10"/>
          <p:cNvSpPr>
            <a:spLocks noChangeArrowheads="1"/>
          </p:cNvSpPr>
          <p:nvPr/>
        </p:nvSpPr>
        <p:spPr bwMode="auto">
          <a:xfrm>
            <a:off x="609600" y="1181100"/>
            <a:ext cx="7924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Power Spectrum and Phase of an Image</a:t>
            </a:r>
          </a:p>
        </p:txBody>
      </p:sp>
      <p:sp>
        <p:nvSpPr>
          <p:cNvPr id="70661" name="Text Box 12"/>
          <p:cNvSpPr txBox="1">
            <a:spLocks noChangeArrowheads="1"/>
          </p:cNvSpPr>
          <p:nvPr/>
        </p:nvSpPr>
        <p:spPr bwMode="auto">
          <a:xfrm>
            <a:off x="890588" y="5486400"/>
            <a:ext cx="1633537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70662" name="Text Box 13"/>
          <p:cNvSpPr txBox="1">
            <a:spLocks noChangeArrowheads="1"/>
          </p:cNvSpPr>
          <p:nvPr/>
        </p:nvSpPr>
        <p:spPr bwMode="auto">
          <a:xfrm>
            <a:off x="3670300" y="5486400"/>
            <a:ext cx="187801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sp>
        <p:nvSpPr>
          <p:cNvPr id="70663" name="Text Box 14"/>
          <p:cNvSpPr txBox="1">
            <a:spLocks noChangeArrowheads="1"/>
          </p:cNvSpPr>
          <p:nvPr/>
        </p:nvSpPr>
        <p:spPr bwMode="auto">
          <a:xfrm>
            <a:off x="7112000" y="5486400"/>
            <a:ext cx="7921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phase</a:t>
            </a:r>
          </a:p>
        </p:txBody>
      </p:sp>
      <p:pic>
        <p:nvPicPr>
          <p:cNvPr id="70664" name="Picture 18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r="7594"/>
          <a:stretch>
            <a:fillRect/>
          </a:stretch>
        </p:blipFill>
        <p:spPr bwMode="auto">
          <a:xfrm>
            <a:off x="428625" y="2130425"/>
            <a:ext cx="2555875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1181100"/>
            <a:ext cx="79248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Power Spectrum and Phase of a Blurred Image</a:t>
            </a:r>
          </a:p>
        </p:txBody>
      </p:sp>
      <p:sp>
        <p:nvSpPr>
          <p:cNvPr id="71686" name="Text Box 12"/>
          <p:cNvSpPr txBox="1">
            <a:spLocks noChangeArrowheads="1"/>
          </p:cNvSpPr>
          <p:nvPr/>
        </p:nvSpPr>
        <p:spPr bwMode="auto">
          <a:xfrm>
            <a:off x="873125" y="5486400"/>
            <a:ext cx="1666875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blurred image</a:t>
            </a:r>
          </a:p>
        </p:txBody>
      </p:sp>
      <p:sp>
        <p:nvSpPr>
          <p:cNvPr id="71687" name="Text Box 13"/>
          <p:cNvSpPr txBox="1">
            <a:spLocks noChangeArrowheads="1"/>
          </p:cNvSpPr>
          <p:nvPr/>
        </p:nvSpPr>
        <p:spPr bwMode="auto">
          <a:xfrm>
            <a:off x="3670300" y="5486400"/>
            <a:ext cx="187801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sp>
        <p:nvSpPr>
          <p:cNvPr id="71688" name="Text Box 14"/>
          <p:cNvSpPr txBox="1">
            <a:spLocks noChangeArrowheads="1"/>
          </p:cNvSpPr>
          <p:nvPr/>
        </p:nvSpPr>
        <p:spPr bwMode="auto">
          <a:xfrm>
            <a:off x="7112000" y="5486400"/>
            <a:ext cx="7921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phase</a:t>
            </a:r>
          </a:p>
        </p:txBody>
      </p:sp>
      <p:pic>
        <p:nvPicPr>
          <p:cNvPr id="71689" name="Picture 2" descr="trains-512-blur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428625" y="2130425"/>
            <a:ext cx="2555875" cy="3021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3" descr="trains-512-blurred-FFT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 bwMode="auto">
          <a:xfrm>
            <a:off x="3335338" y="2130425"/>
            <a:ext cx="2547937" cy="3021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1" name="Picture 4" descr="trains-512-blurred-FFT-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6234113" y="2130425"/>
            <a:ext cx="2549525" cy="3021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6" descr="trains-512-sharpened-FFT-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 bwMode="auto">
          <a:xfrm>
            <a:off x="6237288" y="2130425"/>
            <a:ext cx="2546350" cy="3017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15" descr="trains-512-FFT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3335338" y="2130425"/>
            <a:ext cx="2560637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08" name="Rectangle 10"/>
          <p:cNvSpPr>
            <a:spLocks noChangeArrowheads="1"/>
          </p:cNvSpPr>
          <p:nvPr/>
        </p:nvSpPr>
        <p:spPr bwMode="auto">
          <a:xfrm>
            <a:off x="609600" y="1181100"/>
            <a:ext cx="7924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Power Spectrum and Phase of an Image</a:t>
            </a:r>
          </a:p>
        </p:txBody>
      </p:sp>
      <p:sp>
        <p:nvSpPr>
          <p:cNvPr id="72709" name="Text Box 12"/>
          <p:cNvSpPr txBox="1">
            <a:spLocks noChangeArrowheads="1"/>
          </p:cNvSpPr>
          <p:nvPr/>
        </p:nvSpPr>
        <p:spPr bwMode="auto">
          <a:xfrm>
            <a:off x="890588" y="5486400"/>
            <a:ext cx="1633537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original image</a:t>
            </a:r>
          </a:p>
        </p:txBody>
      </p:sp>
      <p:sp>
        <p:nvSpPr>
          <p:cNvPr id="72710" name="Text Box 13"/>
          <p:cNvSpPr txBox="1">
            <a:spLocks noChangeArrowheads="1"/>
          </p:cNvSpPr>
          <p:nvPr/>
        </p:nvSpPr>
        <p:spPr bwMode="auto">
          <a:xfrm>
            <a:off x="3670300" y="5486400"/>
            <a:ext cx="187801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sp>
        <p:nvSpPr>
          <p:cNvPr id="72711" name="Text Box 14"/>
          <p:cNvSpPr txBox="1">
            <a:spLocks noChangeArrowheads="1"/>
          </p:cNvSpPr>
          <p:nvPr/>
        </p:nvSpPr>
        <p:spPr bwMode="auto">
          <a:xfrm>
            <a:off x="7112000" y="5486400"/>
            <a:ext cx="7921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phase</a:t>
            </a:r>
          </a:p>
        </p:txBody>
      </p:sp>
      <p:pic>
        <p:nvPicPr>
          <p:cNvPr id="72715" name="Picture 18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r="7594"/>
          <a:stretch>
            <a:fillRect/>
          </a:stretch>
        </p:blipFill>
        <p:spPr bwMode="auto">
          <a:xfrm>
            <a:off x="428625" y="2130425"/>
            <a:ext cx="2555875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2"/>
          <p:cNvSpPr>
            <a:spLocks noChangeArrowheads="1"/>
          </p:cNvSpPr>
          <p:nvPr/>
        </p:nvSpPr>
        <p:spPr bwMode="auto">
          <a:xfrm>
            <a:off x="381000" y="1181100"/>
            <a:ext cx="8382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Power Spectrum and Phase of a Sharpened Image</a:t>
            </a:r>
          </a:p>
        </p:txBody>
      </p:sp>
      <p:pic>
        <p:nvPicPr>
          <p:cNvPr id="73734" name="Picture 17" descr="trains-512-sharpe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r="7594"/>
          <a:stretch>
            <a:fillRect/>
          </a:stretch>
        </p:blipFill>
        <p:spPr bwMode="auto">
          <a:xfrm>
            <a:off x="428625" y="2130425"/>
            <a:ext cx="2555875" cy="3017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10" descr="trains-512-sharpened-FFT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 bwMode="auto">
          <a:xfrm>
            <a:off x="3335338" y="2130425"/>
            <a:ext cx="2560637" cy="3017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6" name="Picture 16" descr="trains-512-FFT-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759"/>
          <a:stretch>
            <a:fillRect/>
          </a:stretch>
        </p:blipFill>
        <p:spPr bwMode="auto">
          <a:xfrm>
            <a:off x="6237288" y="2130425"/>
            <a:ext cx="2546350" cy="301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7" name="Text Box 13"/>
          <p:cNvSpPr txBox="1">
            <a:spLocks noChangeArrowheads="1"/>
          </p:cNvSpPr>
          <p:nvPr/>
        </p:nvSpPr>
        <p:spPr bwMode="auto">
          <a:xfrm>
            <a:off x="3670300" y="5486400"/>
            <a:ext cx="187801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power spectrum</a:t>
            </a:r>
          </a:p>
        </p:txBody>
      </p:sp>
      <p:sp>
        <p:nvSpPr>
          <p:cNvPr id="73738" name="Text Box 14"/>
          <p:cNvSpPr txBox="1">
            <a:spLocks noChangeArrowheads="1"/>
          </p:cNvSpPr>
          <p:nvPr/>
        </p:nvSpPr>
        <p:spPr bwMode="auto">
          <a:xfrm>
            <a:off x="7112000" y="5486400"/>
            <a:ext cx="792163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phase</a:t>
            </a:r>
          </a:p>
        </p:txBody>
      </p:sp>
      <p:sp>
        <p:nvSpPr>
          <p:cNvPr id="73739" name="Text Box 12"/>
          <p:cNvSpPr txBox="1">
            <a:spLocks noChangeArrowheads="1"/>
          </p:cNvSpPr>
          <p:nvPr/>
        </p:nvSpPr>
        <p:spPr bwMode="auto">
          <a:xfrm>
            <a:off x="720725" y="5486400"/>
            <a:ext cx="1971675" cy="3698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800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sharpened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 October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64"/>
</p:tagLst>
</file>

<file path=ppt/theme/theme1.xml><?xml version="1.0" encoding="utf-8"?>
<a:theme xmlns:a="http://schemas.openxmlformats.org/drawingml/2006/main" name="EECE253 Template">
  <a:themeElements>
    <a:clrScheme name="EECE253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EECE253 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EECE253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Office\Templates\EECE253 Template.pot</Template>
  <TotalTime>27896</TotalTime>
  <Words>3340</Words>
  <Application>Microsoft Office PowerPoint</Application>
  <PresentationFormat>On-screen Show (4:3)</PresentationFormat>
  <Paragraphs>821</Paragraphs>
  <Slides>99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Courier New</vt:lpstr>
      <vt:lpstr>Symbol</vt:lpstr>
      <vt:lpstr>Times New Roman</vt:lpstr>
      <vt:lpstr>MT Extra</vt:lpstr>
      <vt:lpstr>Monotype Sorts</vt:lpstr>
      <vt:lpstr>French Script MT</vt:lpstr>
      <vt:lpstr>Euclid Symbol</vt:lpstr>
      <vt:lpstr>Arial</vt:lpstr>
      <vt:lpstr>Comic Sans MS</vt:lpstr>
      <vt:lpstr>EECE253 Template</vt:lpstr>
      <vt:lpstr>Equation</vt:lpstr>
      <vt:lpstr>PowerPoint Presentation</vt:lpstr>
      <vt:lpstr>Convolution Property of the Fourier Transform</vt:lpstr>
      <vt:lpstr>Convolution via Fourier Transform</vt:lpstr>
      <vt:lpstr>How to Convolve via FT in Matlab</vt:lpstr>
      <vt:lpstr>How to Convolve via FT in Matlab</vt:lpstr>
      <vt:lpstr>Coordinate Origin of the FFT</vt:lpstr>
      <vt:lpstr>Matlab’s fftshift and ifftshift</vt:lpstr>
      <vt:lpstr>Blurring: Averaging / Lowpass Filtering </vt:lpstr>
      <vt:lpstr>Sharpening: Differencing / Highpass Filtering </vt:lpstr>
      <vt:lpstr>PowerPoint Presentation</vt:lpstr>
      <vt:lpstr>Ideal Lowpass Filter</vt:lpstr>
      <vt:lpstr>Ideal Lowpass Filter</vt:lpstr>
      <vt:lpstr>Power Spectrum and Phase of an Image</vt:lpstr>
      <vt:lpstr>PowerPoint Presentation</vt:lpstr>
      <vt:lpstr>Ideal Lowpass Filter</vt:lpstr>
      <vt:lpstr>Ideal Lowpass Filter</vt:lpstr>
      <vt:lpstr>PowerPoint Presentation</vt:lpstr>
      <vt:lpstr>Ideal Highpass Filter</vt:lpstr>
      <vt:lpstr>Ideal Highpass Filter</vt:lpstr>
      <vt:lpstr>Ideal Highpass Filter</vt:lpstr>
      <vt:lpstr>Ideal Highpass Filter</vt:lpstr>
      <vt:lpstr>Ideal Highpass Filter</vt:lpstr>
      <vt:lpstr>PowerPoint Presentation</vt:lpstr>
      <vt:lpstr>Ideal Bandpass Filter</vt:lpstr>
      <vt:lpstr>Ideal Bandpass Filter</vt:lpstr>
      <vt:lpstr>Ideal Bandpass Filter</vt:lpstr>
      <vt:lpstr>Ideal Bandpass Filter</vt:lpstr>
      <vt:lpstr>A Different Ideal Bandpass Filter</vt:lpstr>
      <vt:lpstr>PowerPoint Presentation</vt:lpstr>
      <vt:lpstr>Ideal Filters Do Not Produce Ideal Results</vt:lpstr>
      <vt:lpstr>Ideal Filters Do Not Produce Ideal Results</vt:lpstr>
      <vt:lpstr>The Uncertainty Relation</vt:lpstr>
      <vt:lpstr>The Uncertainty Relation</vt:lpstr>
      <vt:lpstr>Optimal Filter:  The Gaussian</vt:lpstr>
      <vt:lpstr>One-Dimensional Gaussian</vt:lpstr>
      <vt:lpstr>Two-Dimensional Gaussian</vt:lpstr>
      <vt:lpstr>Optimal Filter:  The Gaussian</vt:lpstr>
      <vt:lpstr>Compare with an “Ideal” LPF</vt:lpstr>
      <vt:lpstr>PowerPoint Presentation</vt:lpstr>
      <vt:lpstr>Gaussian Lowpass Filter</vt:lpstr>
      <vt:lpstr>Gaussian Lowpass Filter</vt:lpstr>
      <vt:lpstr>Gaussian Lowpass Filter</vt:lpstr>
      <vt:lpstr>Gaussian Lowpass Filter</vt:lpstr>
      <vt:lpstr>Gaussian Lowpass Filter</vt:lpstr>
      <vt:lpstr>Resolution Sequence</vt:lpstr>
      <vt:lpstr>Resolution Sequence</vt:lpstr>
      <vt:lpstr>Resolution Sequence</vt:lpstr>
      <vt:lpstr>Resolution Sequence</vt:lpstr>
      <vt:lpstr>Resolution Sequence</vt:lpstr>
      <vt:lpstr>Resolution Sequence</vt:lpstr>
      <vt:lpstr>Resolution Sequence</vt:lpstr>
      <vt:lpstr>Resolution Sequence</vt:lpstr>
      <vt:lpstr>Resolution Sequence</vt:lpstr>
      <vt:lpstr>PowerPoint Presentation</vt:lpstr>
      <vt:lpstr>Gaussian Highpass Filter</vt:lpstr>
      <vt:lpstr>Gaussian Highpass Filter</vt:lpstr>
      <vt:lpstr>Gaussian Highpass Filter</vt:lpstr>
      <vt:lpstr>Gaussian Highpass Filter</vt:lpstr>
      <vt:lpstr>Gaussian Highpass Filter</vt:lpstr>
      <vt:lpstr>Another Gaussian Highpass Filter</vt:lpstr>
      <vt:lpstr>Highpass Sequence</vt:lpstr>
      <vt:lpstr>Highpass Sequence</vt:lpstr>
      <vt:lpstr>Highpass Sequence</vt:lpstr>
      <vt:lpstr>Highpass Sequence</vt:lpstr>
      <vt:lpstr>Highpass Sequence</vt:lpstr>
      <vt:lpstr>Highpass Sequence</vt:lpstr>
      <vt:lpstr>Highpass Sequence</vt:lpstr>
      <vt:lpstr>Highpass Sequence</vt:lpstr>
      <vt:lpstr>Highpass Sequence</vt:lpstr>
      <vt:lpstr>Highpass Sequence</vt:lpstr>
      <vt:lpstr>PowerPoint Presentation</vt:lpstr>
      <vt:lpstr>Gaussian Bandpass Filter</vt:lpstr>
      <vt:lpstr>Gaussian Bandpass Filter</vt:lpstr>
      <vt:lpstr>Gaussian Bandpass Filter</vt:lpstr>
      <vt:lpstr>Ideal Bandpass Filter</vt:lpstr>
      <vt:lpstr>Gaussian Bandpass Filter</vt:lpstr>
      <vt:lpstr>Gaussian Bandpass Filter</vt:lpstr>
      <vt:lpstr>Gaussian Bandpass Filter</vt:lpstr>
      <vt:lpstr>Gaussian Bandpass Filter</vt:lpstr>
      <vt:lpstr>Bandpass Sequence</vt:lpstr>
      <vt:lpstr>Bandpass Sequence</vt:lpstr>
      <vt:lpstr>Bandpass Sequence</vt:lpstr>
      <vt:lpstr>Bandpass Sequence</vt:lpstr>
      <vt:lpstr>Bandpass Sequence</vt:lpstr>
      <vt:lpstr>Bandpass Sequence</vt:lpstr>
      <vt:lpstr>Bandpass Sequence</vt:lpstr>
      <vt:lpstr>Bandpass Sequence</vt:lpstr>
      <vt:lpstr>Bandpass Sequence</vt:lpstr>
      <vt:lpstr>Bandpass Sequence</vt:lpstr>
      <vt:lpstr>PowerPoint Presentation</vt:lpstr>
      <vt:lpstr>Ideal Lowpass and Highpass Filters</vt:lpstr>
      <vt:lpstr>Gaussian Lowpass and Highpass Filters</vt:lpstr>
      <vt:lpstr>Ideal and Gaussian Bandpass Filters</vt:lpstr>
      <vt:lpstr>Gaussian and Ideal Bandpass Filters</vt:lpstr>
      <vt:lpstr>PowerPoint Presentation</vt:lpstr>
      <vt:lpstr>PowerPoint Presentation</vt:lpstr>
      <vt:lpstr>Power Spectrum and Phase of a Blurred Image</vt:lpstr>
      <vt:lpstr>PowerPoint Presentation</vt:lpstr>
      <vt:lpstr>PowerPoint Presentation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Frequency Filtering</dc:title>
  <dc:subject>EECE\CS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236</cp:revision>
  <cp:lastPrinted>2013-10-22T21:12:47Z</cp:lastPrinted>
  <dcterms:created xsi:type="dcterms:W3CDTF">2000-10-07T07:52:52Z</dcterms:created>
  <dcterms:modified xsi:type="dcterms:W3CDTF">2016-10-12T22:20:21Z</dcterms:modified>
  <cp:category>lecture notes</cp:category>
</cp:coreProperties>
</file>